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Lst>
  <p:notesMasterIdLst>
    <p:notesMasterId r:id="rId23"/>
  </p:notesMasterIdLst>
  <p:sldIdLst>
    <p:sldId id="257" r:id="rId7"/>
    <p:sldId id="273" r:id="rId8"/>
    <p:sldId id="342" r:id="rId9"/>
    <p:sldId id="289" r:id="rId10"/>
    <p:sldId id="343" r:id="rId11"/>
    <p:sldId id="344" r:id="rId12"/>
    <p:sldId id="345" r:id="rId13"/>
    <p:sldId id="347" r:id="rId14"/>
    <p:sldId id="346" r:id="rId15"/>
    <p:sldId id="348" r:id="rId16"/>
    <p:sldId id="349" r:id="rId17"/>
    <p:sldId id="350" r:id="rId18"/>
    <p:sldId id="351" r:id="rId19"/>
    <p:sldId id="352" r:id="rId20"/>
    <p:sldId id="328" r:id="rId21"/>
    <p:sldId id="341"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8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8"/>
    <p:restoredTop sz="73624"/>
  </p:normalViewPr>
  <p:slideViewPr>
    <p:cSldViewPr snapToGrid="0" showGuides="1">
      <p:cViewPr varScale="1">
        <p:scale>
          <a:sx n="70" d="100"/>
          <a:sy n="70" d="100"/>
        </p:scale>
        <p:origin x="3872" y="64"/>
      </p:cViewPr>
      <p:guideLst>
        <p:guide orient="horz" pos="217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2B7C-DBB6-EA47-B181-88910A55C8A2}" type="datetimeFigureOut">
              <a:rPr lang="nl-NL" smtClean="0"/>
              <a:t>9-3-2026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9DBC2-9E02-5E40-AB1B-E3E16E5FC60E}" type="slidenum">
              <a:rPr lang="nl-NL" smtClean="0"/>
              <a:t>‹nr.›</a:t>
            </a:fld>
            <a:endParaRPr lang="nl-NL"/>
          </a:p>
        </p:txBody>
      </p:sp>
    </p:spTree>
    <p:extLst>
      <p:ext uri="{BB962C8B-B14F-4D97-AF65-F5344CB8AC3E}">
        <p14:creationId xmlns:p14="http://schemas.microsoft.com/office/powerpoint/2010/main" val="152402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Tip: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Read the manual for this toolbox as it explains how to organise the toolbox.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To prepare, take a look at the other Work Pressure resources on the 5xBetter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Example introduction by the toolbox leader: </a:t>
            </a:r>
          </a:p>
          <a:p>
            <a:pPr algn="l" rtl="0"/>
            <a:r>
              <a:rPr lang="en-gb" sz="1200" b="0" i="0" u="none" baseline="0">
                <a:solidFill>
                  <a:schemeClr val="tx1"/>
                </a:solidFill>
                <a:effectLst/>
                <a:latin typeface="Verdana" charset="0"/>
                <a:ea typeface="ＭＳ Ｐゴシック" charset="0"/>
                <a:cs typeface="ＭＳ Ｐゴシック" charset="0"/>
              </a:rPr>
              <a:t>Welcome to the toolbox on work pressure. Work pressure is a topic that affects us all, whether we do physical work, sit behind a computer, or coordinate work. It's about the amount of work, the speed at which it has to be done and the pressure we feel to do everything well. A healthy amount of work pressure can motivate us and give us energy. However, </a:t>
            </a:r>
            <a:r>
              <a:rPr lang="en-gb" sz="1200" b="1" i="0" u="none" baseline="0">
                <a:solidFill>
                  <a:schemeClr val="tx1"/>
                </a:solidFill>
                <a:effectLst/>
                <a:latin typeface="Verdana" charset="0"/>
                <a:ea typeface="ＭＳ Ｐゴシック" charset="0"/>
                <a:cs typeface="ＭＳ Ｐゴシック" charset="0"/>
              </a:rPr>
              <a:t>too much pressure</a:t>
            </a:r>
            <a:r>
              <a:rPr lang="en-gb" sz="1200" b="0" i="0" u="none" baseline="0">
                <a:solidFill>
                  <a:schemeClr val="tx1"/>
                </a:solidFill>
                <a:effectLst/>
                <a:latin typeface="Verdana" charset="0"/>
                <a:ea typeface="ＭＳ Ｐゴシック" charset="0"/>
                <a:cs typeface="ＭＳ Ｐゴシック" charset="0"/>
              </a:rPr>
              <a:t> or pressure that remains high all the time can cause stress, reduce productivity and affect health. It is therefore important to be aware of work pressure, recognising when it becomes too high, and knowing what we and the company can do to reduce 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baseline="0">
                <a:solidFill>
                  <a:schemeClr val="tx1"/>
                </a:solidFill>
                <a:effectLst/>
                <a:latin typeface="Verdana" charset="0"/>
                <a:ea typeface="ＭＳ Ｐゴシック" charset="0"/>
                <a:cs typeface="ＭＳ Ｐゴシック" charset="0"/>
              </a:rPr>
              <a:t>This work pressure toolbox looks at various aspects of work pressure. We explore what work pressure is, what signs indicate that the pressure is too high and what measures can be taken to deal with it. The aim is not only to recognise problems, but also to provide practical tools to help us discuss and manage work pressure together.</a:t>
            </a:r>
          </a:p>
          <a:p>
            <a:endParaRPr lang="en-gb" sz="1200" kern="1200" dirty="0">
              <a:solidFill>
                <a:schemeClr val="tx1"/>
              </a:solidFill>
              <a:effectLst/>
              <a:latin typeface="Verdan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endParaRPr lang="en-gb" dirty="0"/>
          </a:p>
          <a:p>
            <a:endParaRPr lang="en-gb" dirty="0"/>
          </a:p>
        </p:txBody>
      </p:sp>
      <p:sp>
        <p:nvSpPr>
          <p:cNvPr id="4" name="Tijdelijke aanduiding voor dianummer 3"/>
          <p:cNvSpPr>
            <a:spLocks noGrp="1"/>
          </p:cNvSpPr>
          <p:nvPr>
            <p:ph type="sldNum" sz="quarter" idx="5"/>
          </p:nvPr>
        </p:nvSpPr>
        <p:spPr/>
        <p:txBody>
          <a:bodyPr/>
          <a:lstStyle/>
          <a:p>
            <a:pPr algn="l" rtl="0"/>
            <a:fld id="{9C29DBC2-9E02-5E40-AB1B-E3E16E5FC60E}" type="slidenum">
              <a:rPr/>
              <a:t>1</a:t>
            </a:fld>
            <a:endParaRPr lang="en-gb"/>
          </a:p>
        </p:txBody>
      </p:sp>
    </p:spTree>
    <p:extLst>
      <p:ext uri="{BB962C8B-B14F-4D97-AF65-F5344CB8AC3E}">
        <p14:creationId xmlns:p14="http://schemas.microsoft.com/office/powerpoint/2010/main" val="179315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F274-C575-5CD0-9527-199AF52CFB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E97DA9-F01A-BB14-67CC-445BC34C97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46C43B-C3B8-CFEA-7D10-10D74E4F5E7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u="none" baseline="0"/>
              <a:t>Note for the toolbox leader: </a:t>
            </a:r>
          </a:p>
          <a:p>
            <a:pPr algn="l" rtl="0" eaLnBrk="1" hangingPunct="1"/>
            <a:endParaRPr lang="en-gb" altLang="nl-NL" dirty="0">
              <a:latin typeface="Times New Roman" panose="02020603050405020304" pitchFamily="18" charset="0"/>
              <a:ea typeface="ＭＳ Ｐゴシック" panose="020B0600070205080204" pitchFamily="34" charset="-128"/>
            </a:endParaRPr>
          </a:p>
          <a:p>
            <a:pPr algn="l" rtl="0"/>
            <a:r>
              <a:rPr lang="en-gb" sz="1200" b="0" i="0" u="none" strike="noStrike" baseline="0">
                <a:solidFill>
                  <a:schemeClr val="tx1"/>
                </a:solidFill>
                <a:effectLst/>
                <a:latin typeface="Verdana" charset="0"/>
                <a:ea typeface="ＭＳ Ｐゴシック" charset="0"/>
                <a:cs typeface="ＭＳ Ｐゴシック" charset="0"/>
              </a:rPr>
              <a:t>With this question, we want to gauge how the group experiences work pressure and discuss whether this could become a problem. Work pressure in itself is not always bad, but excessive work pressure can lead to stress, mistakes and absenteeism.</a:t>
            </a:r>
          </a:p>
          <a:p>
            <a:endParaRPr lang="en-gb" sz="1200" b="0" i="0" u="none" strike="noStrike" kern="1200" dirty="0">
              <a:solidFill>
                <a:schemeClr val="tx1"/>
              </a:solidFill>
              <a:effectLst/>
              <a:latin typeface="Verdana" charset="0"/>
              <a:ea typeface="ＭＳ Ｐゴシック" charset="0"/>
              <a:cs typeface="ＭＳ Ｐゴシック" charset="0"/>
            </a:endParaRPr>
          </a:p>
          <a:p>
            <a:pPr algn="l" rtl="0"/>
            <a:r>
              <a:rPr lang="en-gb" sz="1200" b="0" i="0" u="none" strike="noStrike" baseline="0">
                <a:solidFill>
                  <a:schemeClr val="tx1"/>
                </a:solidFill>
                <a:effectLst/>
                <a:latin typeface="Verdana" charset="0"/>
                <a:ea typeface="ＭＳ Ｐゴシック" charset="0"/>
                <a:cs typeface="ＭＳ Ｐゴシック" charset="0"/>
              </a:rPr>
              <a:t>Emphasise:</a:t>
            </a:r>
          </a:p>
          <a:p>
            <a:pPr algn="l" rtl="0"/>
            <a:r>
              <a:rPr lang="en-gb" sz="1200" b="0" i="0" u="none" strike="noStrike" baseline="0">
                <a:solidFill>
                  <a:schemeClr val="tx1"/>
                </a:solidFill>
                <a:effectLst/>
                <a:latin typeface="Verdana" charset="0"/>
                <a:ea typeface="ＭＳ Ｐゴシック" charset="0"/>
                <a:cs typeface="ＭＳ Ｐゴシック" charset="0"/>
              </a:rPr>
              <a:t>- Work pressure is normal in any job</a:t>
            </a:r>
          </a:p>
          <a:p>
            <a:pPr algn="l" rtl="0"/>
            <a:r>
              <a:rPr lang="en-gb" sz="1200" b="0" i="0" u="none" strike="noStrike" baseline="0">
                <a:solidFill>
                  <a:schemeClr val="tx1"/>
                </a:solidFill>
                <a:effectLst/>
                <a:latin typeface="Verdana" charset="0"/>
                <a:ea typeface="ＭＳ Ｐゴシック" charset="0"/>
                <a:cs typeface="ＭＳ Ｐゴシック" charset="0"/>
              </a:rPr>
              <a:t>- It only becomes “bad” when it is </a:t>
            </a:r>
            <a:r>
              <a:rPr lang="en-gb" sz="1200" b="1" i="0" u="none" strike="noStrike" baseline="0">
                <a:solidFill>
                  <a:schemeClr val="tx1"/>
                </a:solidFill>
                <a:effectLst/>
                <a:latin typeface="Verdana" charset="0"/>
                <a:ea typeface="ＭＳ Ｐゴシック" charset="0"/>
                <a:cs typeface="ＭＳ Ｐゴシック" charset="0"/>
              </a:rPr>
              <a:t>excessive for a long period of time</a:t>
            </a:r>
            <a:r>
              <a:rPr lang="en-gb" sz="1200" b="0" i="0" u="none" strike="noStrike" baseline="0">
                <a:solidFill>
                  <a:schemeClr val="tx1"/>
                </a:solidFill>
                <a:effectLst/>
                <a:latin typeface="Verdana" charset="0"/>
                <a:ea typeface="ＭＳ Ｐゴシック" charset="0"/>
                <a:cs typeface="ＭＳ Ｐゴシック" charset="0"/>
              </a:rPr>
              <a:t> and is not balanced with energy boosters</a:t>
            </a:r>
          </a:p>
        </p:txBody>
      </p:sp>
      <p:sp>
        <p:nvSpPr>
          <p:cNvPr id="4" name="Tijdelijke aanduiding voor dianummer 3">
            <a:extLst>
              <a:ext uri="{FF2B5EF4-FFF2-40B4-BE49-F238E27FC236}">
                <a16:creationId xmlns:a16="http://schemas.microsoft.com/office/drawing/2014/main" id="{F49753EA-034E-FE5A-6E1B-974DD1D424D8}"/>
              </a:ext>
            </a:extLst>
          </p:cNvPr>
          <p:cNvSpPr>
            <a:spLocks noGrp="1"/>
          </p:cNvSpPr>
          <p:nvPr>
            <p:ph type="sldNum" sz="quarter" idx="5"/>
          </p:nvPr>
        </p:nvSpPr>
        <p:spPr/>
        <p:txBody>
          <a:bodyPr/>
          <a:lstStyle/>
          <a:p>
            <a:pPr algn="l" rtl="0"/>
            <a:fld id="{9C29DBC2-9E02-5E40-AB1B-E3E16E5FC60E}" type="slidenum">
              <a:rPr/>
              <a:t>10</a:t>
            </a:fld>
            <a:endParaRPr lang="en-gb"/>
          </a:p>
        </p:txBody>
      </p:sp>
    </p:spTree>
    <p:extLst>
      <p:ext uri="{BB962C8B-B14F-4D97-AF65-F5344CB8AC3E}">
        <p14:creationId xmlns:p14="http://schemas.microsoft.com/office/powerpoint/2010/main" val="426828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93E4-A41E-2020-22C3-3BB50B233D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F1CF28-D705-44AD-A484-7A5953B659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3450C5-E306-D5D6-57FB-81389C9047A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algn="l" rtl="0"/>
            <a:r>
              <a:rPr lang="en-gb" sz="1200" b="0" i="0" u="none" strike="noStrike" baseline="0">
                <a:solidFill>
                  <a:schemeClr val="tx1"/>
                </a:solidFill>
                <a:effectLst/>
                <a:latin typeface="Verdana" charset="0"/>
                <a:ea typeface="ＭＳ Ｐゴシック" charset="0"/>
                <a:cs typeface="ＭＳ Ｐゴシック" charset="0"/>
              </a:rPr>
              <a:t>Work pressure is not always a bad thing. Sometimes it is part of the job and can even be motivating. It only becomes unhealthy when it is structurally too high and there are no opportunities for recovery. That is why we look at the conditions under which work pressure </a:t>
            </a:r>
            <a:r>
              <a:rPr lang="en-gb" sz="1200" b="1" i="0" u="none" strike="noStrike" baseline="0">
                <a:solidFill>
                  <a:schemeClr val="tx1"/>
                </a:solidFill>
                <a:effectLst/>
                <a:latin typeface="Verdana" charset="0"/>
                <a:ea typeface="ＭＳ Ｐゴシック" charset="0"/>
                <a:cs typeface="ＭＳ Ｐゴシック" charset="0"/>
              </a:rPr>
              <a:t>is not a problem</a:t>
            </a:r>
            <a:r>
              <a:rPr lang="en-gb" sz="1200" b="0" i="0" u="none" strike="noStrike" baseline="0">
                <a:solidFill>
                  <a:schemeClr val="tx1"/>
                </a:solidFill>
                <a:effectLst/>
                <a:latin typeface="Verdana" charset="0"/>
                <a:ea typeface="ＭＳ Ｐゴシック" charset="0"/>
                <a:cs typeface="ＭＳ Ｐゴシック" charset="0"/>
              </a:rPr>
              <a:t>.</a:t>
            </a:r>
          </a:p>
          <a:p>
            <a:pPr algn="l" rtl="0"/>
            <a:br>
              <a:rPr lang="en-gb"/>
            </a:br>
            <a:endParaRPr lang="en-gb" dirty="0"/>
          </a:p>
          <a:p>
            <a:pPr algn="l" rtl="0"/>
            <a:r>
              <a:rPr lang="en-gb" sz="1200" b="0" i="0" u="none" strike="noStrike" baseline="0">
                <a:solidFill>
                  <a:schemeClr val="tx1"/>
                </a:solidFill>
                <a:effectLst/>
                <a:latin typeface="Verdana" charset="0"/>
                <a:ea typeface="ＭＳ Ｐゴシック" charset="0"/>
                <a:cs typeface="ＭＳ Ｐゴシック" charset="0"/>
              </a:rPr>
              <a:t>If necessary, explain the three conditions mentioned: </a:t>
            </a:r>
          </a:p>
          <a:p>
            <a:endParaRPr lang="en-gb" sz="1200" b="1" i="0" u="none" strike="noStrike" kern="1200" dirty="0">
              <a:solidFill>
                <a:schemeClr val="tx1"/>
              </a:solidFill>
              <a:effectLst/>
              <a:latin typeface="Verdana" charset="0"/>
              <a:ea typeface="ＭＳ Ｐゴシック" charset="0"/>
              <a:cs typeface="ＭＳ Ｐゴシック" charset="0"/>
            </a:endParaRPr>
          </a:p>
          <a:p>
            <a:pPr algn="l" rtl="0"/>
            <a:r>
              <a:rPr lang="en-gb" sz="1200" b="1" i="0" u="none" strike="noStrike" baseline="0">
                <a:solidFill>
                  <a:schemeClr val="tx1"/>
                </a:solidFill>
                <a:effectLst/>
                <a:latin typeface="Verdana" charset="0"/>
                <a:ea typeface="ＭＳ Ｐゴシック" charset="0"/>
                <a:cs typeface="ＭＳ Ｐゴシック" charset="0"/>
              </a:rPr>
              <a:t>It does not last too long.</a:t>
            </a:r>
            <a:endParaRPr lang="en-gb" sz="1200" b="0" i="0" u="none" strike="noStrike" kern="1200" dirty="0">
              <a:solidFill>
                <a:schemeClr val="tx1"/>
              </a:solidFill>
              <a:effectLst/>
              <a:latin typeface="Verdana" charset="0"/>
              <a:ea typeface="ＭＳ Ｐゴシック" charset="0"/>
              <a:cs typeface="ＭＳ Ｐゴシック" charset="0"/>
            </a:endParaRPr>
          </a:p>
          <a:p>
            <a:pPr marL="171450" indent="-171450" algn="l" rtl="0">
              <a:buFontTx/>
              <a:buChar char="-"/>
            </a:pPr>
            <a:r>
              <a:rPr lang="en-gb" sz="1200" b="0" i="0" u="none" strike="noStrike" baseline="0">
                <a:solidFill>
                  <a:schemeClr val="tx1"/>
                </a:solidFill>
                <a:effectLst/>
                <a:latin typeface="Verdana" charset="0"/>
                <a:ea typeface="ＭＳ Ｐゴシック" charset="0"/>
                <a:cs typeface="+mn-cs"/>
              </a:rPr>
              <a:t>Short-term pressure can give energy and increase motivation.</a:t>
            </a:r>
          </a:p>
          <a:p>
            <a:pPr marL="171450" indent="-171450" algn="l" rtl="0">
              <a:buFontTx/>
              <a:buChar char="-"/>
            </a:pPr>
            <a:r>
              <a:rPr lang="en-gb" sz="1200" b="0" i="0" u="none" strike="noStrike" baseline="0">
                <a:solidFill>
                  <a:schemeClr val="tx1"/>
                </a:solidFill>
                <a:effectLst/>
                <a:latin typeface="Verdana" charset="0"/>
                <a:ea typeface="ＭＳ Ｐゴシック" charset="0"/>
                <a:cs typeface="+mn-cs"/>
              </a:rPr>
              <a:t>Prolonged high work pressure leads to fatigue and stress. Example: a busy day when everything has to be finished on time → fine, as long as there are moments of rest afterwards.</a:t>
            </a:r>
          </a:p>
          <a:p>
            <a:endParaRPr lang="en-gb" sz="1200" b="1" i="0" u="none" strike="noStrike" kern="1200" dirty="0">
              <a:solidFill>
                <a:schemeClr val="tx1"/>
              </a:solidFill>
              <a:effectLst/>
              <a:latin typeface="Verdana" charset="0"/>
              <a:ea typeface="ＭＳ Ｐゴシック" charset="0"/>
              <a:cs typeface="ＭＳ Ｐゴシック" charset="0"/>
            </a:endParaRPr>
          </a:p>
          <a:p>
            <a:pPr algn="l" rtl="0"/>
            <a:r>
              <a:rPr lang="en-gb" sz="1200" b="1" i="0" u="none" strike="noStrike" baseline="0">
                <a:solidFill>
                  <a:schemeClr val="tx1"/>
                </a:solidFill>
                <a:effectLst/>
                <a:latin typeface="Verdana" charset="0"/>
                <a:ea typeface="ＭＳ Ｐゴシック" charset="0"/>
                <a:cs typeface="ＭＳ Ｐゴシック" charset="0"/>
              </a:rPr>
              <a:t>Peaks are followed by quiet periods (opportunities for recovery)</a:t>
            </a:r>
            <a:endParaRPr lang="en-gb" sz="1200" b="0" i="0" u="none" strike="noStrike" kern="1200" dirty="0">
              <a:solidFill>
                <a:schemeClr val="tx1"/>
              </a:solidFill>
              <a:effectLst/>
              <a:latin typeface="Verdana" charset="0"/>
              <a:ea typeface="ＭＳ Ｐゴシック" charset="0"/>
              <a:cs typeface="ＭＳ Ｐゴシック" charset="0"/>
            </a:endParaRPr>
          </a:p>
          <a:p>
            <a:pPr marL="171450" indent="-171450" algn="l" rtl="0">
              <a:buFontTx/>
              <a:buChar char="-"/>
            </a:pPr>
            <a:r>
              <a:rPr lang="en-gb" sz="1200" b="0" i="0" u="none" strike="noStrike" baseline="0">
                <a:solidFill>
                  <a:schemeClr val="tx1"/>
                </a:solidFill>
                <a:effectLst/>
                <a:latin typeface="Verdana" charset="0"/>
                <a:ea typeface="ＭＳ Ｐゴシック" charset="0"/>
                <a:cs typeface="+mn-cs"/>
              </a:rPr>
              <a:t>Our bodies and minds need time to recover.</a:t>
            </a:r>
          </a:p>
          <a:p>
            <a:pPr marL="171450" indent="-171450" algn="l" rtl="0">
              <a:buFontTx/>
              <a:buChar char="-"/>
            </a:pPr>
            <a:r>
              <a:rPr lang="en-gb" sz="1200" b="0" i="0" u="none" strike="noStrike" baseline="0">
                <a:solidFill>
                  <a:schemeClr val="tx1"/>
                </a:solidFill>
                <a:effectLst/>
                <a:latin typeface="Verdana" charset="0"/>
                <a:ea typeface="ＭＳ Ｐゴシック" charset="0"/>
                <a:cs typeface="+mn-cs"/>
              </a:rPr>
              <a:t>Without recovery, pressure builds up → increased risk of errors and illness. Example: after a busy week, a quiet week or sufficient breaks during the working day.</a:t>
            </a:r>
          </a:p>
          <a:p>
            <a:endParaRPr lang="en-gb" sz="1200" b="1" i="0" u="none" strike="noStrike" kern="1200" dirty="0">
              <a:solidFill>
                <a:schemeClr val="tx1"/>
              </a:solidFill>
              <a:effectLst/>
              <a:latin typeface="Verdana" charset="0"/>
              <a:ea typeface="ＭＳ Ｐゴシック" charset="0"/>
              <a:cs typeface="ＭＳ Ｐゴシック" charset="0"/>
            </a:endParaRPr>
          </a:p>
          <a:p>
            <a:pPr algn="l" rtl="0"/>
            <a:r>
              <a:rPr lang="en-gb" sz="1200" b="1" i="0" u="none" strike="noStrike" baseline="0">
                <a:solidFill>
                  <a:schemeClr val="tx1"/>
                </a:solidFill>
                <a:effectLst/>
                <a:latin typeface="Verdana" charset="0"/>
                <a:ea typeface="ＭＳ Ｐゴシック" charset="0"/>
                <a:cs typeface="ＭＳ Ｐゴシック" charset="0"/>
              </a:rPr>
              <a:t>Causes are addressed so that it does not lead to further work stress.</a:t>
            </a:r>
            <a:endParaRPr lang="en-gb" sz="1200" b="0" i="0" u="none" strike="noStrike" kern="1200" dirty="0">
              <a:solidFill>
                <a:schemeClr val="tx1"/>
              </a:solidFill>
              <a:effectLst/>
              <a:latin typeface="Verdana" charset="0"/>
              <a:ea typeface="ＭＳ Ｐゴシック" charset="0"/>
              <a:cs typeface="ＭＳ Ｐゴシック" charset="0"/>
            </a:endParaRPr>
          </a:p>
          <a:p>
            <a:pPr marL="171450" indent="-171450" algn="l" rtl="0">
              <a:buFontTx/>
              <a:buChar char="-"/>
            </a:pPr>
            <a:r>
              <a:rPr lang="en-gb" sz="1200" b="0" i="0" u="none" strike="noStrike" baseline="0">
                <a:solidFill>
                  <a:schemeClr val="tx1"/>
                </a:solidFill>
                <a:effectLst/>
                <a:latin typeface="Verdana" charset="0"/>
                <a:ea typeface="ＭＳ Ｐゴシック" charset="0"/>
                <a:cs typeface="+mn-cs"/>
              </a:rPr>
              <a:t>Work pressure that keeps coming back without a solution becomes unhealthy.</a:t>
            </a:r>
          </a:p>
          <a:p>
            <a:pPr marL="171450" indent="-171450" algn="l" rtl="0">
              <a:buFontTx/>
              <a:buChar char="-"/>
            </a:pPr>
            <a:r>
              <a:rPr lang="en-gb" sz="1200" b="0" i="0" u="none" strike="noStrike" baseline="0">
                <a:solidFill>
                  <a:schemeClr val="tx1"/>
                </a:solidFill>
                <a:effectLst/>
                <a:latin typeface="Verdana" charset="0"/>
                <a:ea typeface="ＭＳ Ｐゴシック" charset="0"/>
                <a:cs typeface="+mn-cs"/>
              </a:rPr>
              <a:t>It is important to discuss problems and address structural causes. Example: planning that keeps changing, missing materials → solve together with manager.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35194B2C-757D-633E-FD48-EEABAC198CFF}"/>
              </a:ext>
            </a:extLst>
          </p:cNvPr>
          <p:cNvSpPr>
            <a:spLocks noGrp="1"/>
          </p:cNvSpPr>
          <p:nvPr>
            <p:ph type="sldNum" sz="quarter" idx="5"/>
          </p:nvPr>
        </p:nvSpPr>
        <p:spPr/>
        <p:txBody>
          <a:bodyPr/>
          <a:lstStyle/>
          <a:p>
            <a:pPr algn="l" rtl="0"/>
            <a:fld id="{9C29DBC2-9E02-5E40-AB1B-E3E16E5FC60E}" type="slidenum">
              <a:rPr/>
              <a:t>11</a:t>
            </a:fld>
            <a:endParaRPr lang="en-gb"/>
          </a:p>
        </p:txBody>
      </p:sp>
    </p:spTree>
    <p:extLst>
      <p:ext uri="{BB962C8B-B14F-4D97-AF65-F5344CB8AC3E}">
        <p14:creationId xmlns:p14="http://schemas.microsoft.com/office/powerpoint/2010/main" val="201260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17FC-70B8-8FDC-822E-7D350F11E3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769975-7919-B2A2-9957-4D53F5B357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4D7506-906F-DE79-EB9B-CA765E6095D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Note for the toolbox leader: </a:t>
            </a:r>
          </a:p>
          <a:p>
            <a:endParaRPr lang="en-gb" dirty="0"/>
          </a:p>
          <a:p>
            <a:pPr algn="l" rtl="0"/>
            <a:r>
              <a:rPr lang="en-gb" b="0" i="0" u="none" baseline="0"/>
              <a:t>See also the stress signs tool on the 5xBeter website for a comprehensive overview of the various signals. </a:t>
            </a:r>
          </a:p>
          <a:p>
            <a:endParaRPr lang="en-gb" dirty="0"/>
          </a:p>
          <a:p>
            <a:pPr algn="l" rtl="0"/>
            <a:r>
              <a:rPr lang="en-gb" b="1" i="0" u="none" baseline="0"/>
              <a:t>Tip: </a:t>
            </a:r>
          </a:p>
          <a:p>
            <a:pPr algn="l" rtl="0"/>
            <a:r>
              <a:rPr lang="en-gb" b="0" i="0" u="none" baseline="0"/>
              <a:t>You may wish to print out this overview and ask participants to tick the signs they recognise. </a:t>
            </a:r>
          </a:p>
          <a:p>
            <a:endParaRPr lang="en-gb" dirty="0"/>
          </a:p>
        </p:txBody>
      </p:sp>
      <p:sp>
        <p:nvSpPr>
          <p:cNvPr id="4" name="Tijdelijke aanduiding voor dianummer 3">
            <a:extLst>
              <a:ext uri="{FF2B5EF4-FFF2-40B4-BE49-F238E27FC236}">
                <a16:creationId xmlns:a16="http://schemas.microsoft.com/office/drawing/2014/main" id="{B52384BB-15AD-408F-ACA2-76A5001796D3}"/>
              </a:ext>
            </a:extLst>
          </p:cNvPr>
          <p:cNvSpPr>
            <a:spLocks noGrp="1"/>
          </p:cNvSpPr>
          <p:nvPr>
            <p:ph type="sldNum" sz="quarter" idx="5"/>
          </p:nvPr>
        </p:nvSpPr>
        <p:spPr/>
        <p:txBody>
          <a:bodyPr/>
          <a:lstStyle/>
          <a:p>
            <a:pPr algn="l" rtl="0"/>
            <a:fld id="{9C29DBC2-9E02-5E40-AB1B-E3E16E5FC60E}" type="slidenum">
              <a:rPr/>
              <a:t>12</a:t>
            </a:fld>
            <a:endParaRPr lang="en-gb"/>
          </a:p>
        </p:txBody>
      </p:sp>
    </p:spTree>
    <p:extLst>
      <p:ext uri="{BB962C8B-B14F-4D97-AF65-F5344CB8AC3E}">
        <p14:creationId xmlns:p14="http://schemas.microsoft.com/office/powerpoint/2010/main" val="49819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9C23-5C87-B923-98F8-26A1022D6B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F6C364-0FFD-8572-3409-DB192F7AF3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345E28-D2CA-DE19-A0B8-5DD4F58B65B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See also other Work Pressure resources on the 5xBeter website.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TIP: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Gather experiences from the group!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Exchanging experiences; what works for one person can be an inspiration for another. </a:t>
            </a:r>
          </a:p>
          <a:p>
            <a:endParaRPr lang="en-gb" dirty="0"/>
          </a:p>
        </p:txBody>
      </p:sp>
      <p:sp>
        <p:nvSpPr>
          <p:cNvPr id="4" name="Tijdelijke aanduiding voor dianummer 3">
            <a:extLst>
              <a:ext uri="{FF2B5EF4-FFF2-40B4-BE49-F238E27FC236}">
                <a16:creationId xmlns:a16="http://schemas.microsoft.com/office/drawing/2014/main" id="{7493A962-5D20-C592-8604-D5F8570EF20F}"/>
              </a:ext>
            </a:extLst>
          </p:cNvPr>
          <p:cNvSpPr>
            <a:spLocks noGrp="1"/>
          </p:cNvSpPr>
          <p:nvPr>
            <p:ph type="sldNum" sz="quarter" idx="5"/>
          </p:nvPr>
        </p:nvSpPr>
        <p:spPr/>
        <p:txBody>
          <a:bodyPr/>
          <a:lstStyle/>
          <a:p>
            <a:pPr algn="l" rtl="0"/>
            <a:fld id="{9C29DBC2-9E02-5E40-AB1B-E3E16E5FC60E}" type="slidenum">
              <a:rPr/>
              <a:t>13</a:t>
            </a:fld>
            <a:endParaRPr lang="en-gb"/>
          </a:p>
        </p:txBody>
      </p:sp>
    </p:spTree>
    <p:extLst>
      <p:ext uri="{BB962C8B-B14F-4D97-AF65-F5344CB8AC3E}">
        <p14:creationId xmlns:p14="http://schemas.microsoft.com/office/powerpoint/2010/main" val="389387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FB1F-AE4D-3642-6B06-6EA66A65F8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36CD12-3920-515E-B541-0195CACB04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293D94-FA27-4781-E70D-807E53A2344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Conclude the toolbox on a positive note. Consider using the following techniques: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a:p>
            <a:pPr algn="l" rtl="0"/>
            <a:r>
              <a:rPr lang="en-gb" sz="1200" b="1" i="1" u="none" baseline="0">
                <a:solidFill>
                  <a:schemeClr val="tx1"/>
                </a:solidFill>
                <a:effectLst/>
                <a:latin typeface="Verdana" charset="0"/>
                <a:ea typeface="ＭＳ Ｐゴシック" charset="0"/>
                <a:cs typeface="ＭＳ Ｐゴシック" charset="0"/>
              </a:rPr>
              <a:t>Inspirational quote or image</a:t>
            </a:r>
            <a:endParaRPr lang="en-gb" sz="1200" b="1" kern="1200" dirty="0">
              <a:solidFill>
                <a:schemeClr val="tx1"/>
              </a:solidFill>
              <a:effectLst/>
              <a:latin typeface="Verdana" charset="0"/>
              <a:ea typeface="ＭＳ Ｐゴシック" charset="0"/>
              <a:cs typeface="ＭＳ Ｐゴシック" charset="0"/>
            </a:endParaRPr>
          </a:p>
          <a:p>
            <a:pPr lvl="0" algn="l" rtl="0"/>
            <a:r>
              <a:rPr lang="en-gb" sz="1200" b="0" i="0" u="none" baseline="0">
                <a:solidFill>
                  <a:schemeClr val="tx1"/>
                </a:solidFill>
                <a:effectLst/>
                <a:latin typeface="Verdana" charset="0"/>
                <a:ea typeface="ＭＳ Ｐゴシック" charset="0"/>
                <a:cs typeface="ＭＳ Ｐゴシック" charset="0"/>
              </a:rPr>
              <a:t>Conclude with a short, powerful quote about cooperation or maintaining balance, for example:</a:t>
            </a:r>
            <a:br>
              <a:rPr lang="en-gb" sz="1200" kern="1200">
                <a:solidFill>
                  <a:schemeClr val="tx1"/>
                </a:solidFill>
                <a:effectLst/>
                <a:latin typeface="Verdana" charset="0"/>
                <a:ea typeface="ＭＳ Ｐゴシック" charset="0"/>
                <a:cs typeface="ＭＳ Ｐゴシック" charset="0"/>
              </a:rPr>
            </a:br>
            <a:r>
              <a:rPr lang="en-gb" sz="1200" b="0" i="1" u="none" baseline="0">
                <a:solidFill>
                  <a:schemeClr val="tx1"/>
                </a:solidFill>
                <a:effectLst/>
                <a:latin typeface="Verdana" charset="0"/>
                <a:ea typeface="ＭＳ Ｐゴシック" charset="0"/>
                <a:cs typeface="ＭＳ Ｐゴシック" charset="0"/>
              </a:rPr>
              <a:t>“Stronger together, even when things get busy.”</a:t>
            </a:r>
            <a:endParaRPr lang="en-gb" sz="1200" kern="1200" dirty="0">
              <a:solidFill>
                <a:schemeClr val="tx1"/>
              </a:solidFill>
              <a:effectLst/>
              <a:latin typeface="Verdana" charset="0"/>
              <a:ea typeface="ＭＳ Ｐゴシック" charset="0"/>
              <a:cs typeface="ＭＳ Ｐゴシック" charset="0"/>
            </a:endParaRPr>
          </a:p>
          <a:p>
            <a:pPr lvl="0" algn="l" rtl="0"/>
            <a:r>
              <a:rPr lang="en-gb" sz="1200" b="0" i="0" u="none" baseline="0">
                <a:solidFill>
                  <a:schemeClr val="tx1"/>
                </a:solidFill>
                <a:effectLst/>
                <a:latin typeface="Verdana" charset="0"/>
                <a:ea typeface="ＭＳ Ｐゴシック" charset="0"/>
                <a:cs typeface="ＭＳ Ｐゴシック" charset="0"/>
              </a:rPr>
              <a:t>Or use a cheerful image that reinforces the message: teamwork, tranquillity, or a balance scale.</a:t>
            </a:r>
          </a:p>
          <a:p>
            <a:pPr algn="l" rtl="0"/>
            <a:r>
              <a:rPr lang="en-gb" sz="1200" b="0" i="0" u="none" baseline="0">
                <a:solidFill>
                  <a:schemeClr val="tx1"/>
                </a:solidFill>
                <a:effectLst/>
                <a:latin typeface="Verdana" charset="0"/>
                <a:ea typeface="ＭＳ Ｐゴシック" charset="0"/>
                <a:cs typeface="ＭＳ Ｐゴシック" charset="0"/>
              </a:rPr>
              <a:t> </a:t>
            </a:r>
            <a:endParaRPr lang="en-gb" sz="1200" b="1" kern="1200" dirty="0">
              <a:solidFill>
                <a:schemeClr val="tx1"/>
              </a:solidFill>
              <a:effectLst/>
              <a:latin typeface="Verdana" charset="0"/>
              <a:ea typeface="ＭＳ Ｐゴシック" charset="0"/>
              <a:cs typeface="ＭＳ Ｐゴシック" charset="0"/>
            </a:endParaRPr>
          </a:p>
          <a:p>
            <a:pPr algn="l" rtl="0"/>
            <a:r>
              <a:rPr lang="en-gb" sz="1200" b="1" i="1" u="none" baseline="0">
                <a:solidFill>
                  <a:schemeClr val="tx1"/>
                </a:solidFill>
                <a:effectLst/>
                <a:latin typeface="Verdana" charset="0"/>
                <a:ea typeface="ＭＳ Ｐゴシック" charset="0"/>
                <a:cs typeface="ＭＳ Ｐゴシック" charset="0"/>
              </a:rPr>
              <a:t>Tip of the day or takeaway</a:t>
            </a:r>
            <a:endParaRPr lang="en-gb" sz="1200" b="1" kern="1200" dirty="0">
              <a:solidFill>
                <a:schemeClr val="tx1"/>
              </a:solidFill>
              <a:effectLst/>
              <a:latin typeface="Verdana" charset="0"/>
              <a:ea typeface="ＭＳ Ｐゴシック" charset="0"/>
              <a:cs typeface="ＭＳ Ｐゴシック" charset="0"/>
            </a:endParaRPr>
          </a:p>
          <a:p>
            <a:pPr lvl="0" algn="l" rtl="0"/>
            <a:r>
              <a:rPr lang="en-gb" sz="1200" b="0" i="0" u="none" baseline="0">
                <a:solidFill>
                  <a:schemeClr val="tx1"/>
                </a:solidFill>
                <a:effectLst/>
                <a:latin typeface="Verdana" charset="0"/>
                <a:ea typeface="ＭＳ Ｐゴシック" charset="0"/>
                <a:cs typeface="ＭＳ Ｐゴシック" charset="0"/>
              </a:rPr>
              <a:t>Finish with one concrete, practical piece of advice that everyone can apply immediately, such as:</a:t>
            </a:r>
            <a:br>
              <a:rPr lang="en-gb" sz="1200" kern="1200">
                <a:solidFill>
                  <a:schemeClr val="tx1"/>
                </a:solidFill>
                <a:effectLst/>
                <a:latin typeface="Verdana" charset="0"/>
                <a:ea typeface="ＭＳ Ｐゴシック" charset="0"/>
                <a:cs typeface="ＭＳ Ｐゴシック" charset="0"/>
              </a:rPr>
            </a:br>
            <a:r>
              <a:rPr lang="en-gb" sz="1200" b="0" i="1" u="none" baseline="0">
                <a:solidFill>
                  <a:schemeClr val="tx1"/>
                </a:solidFill>
                <a:effectLst/>
                <a:latin typeface="Verdana" charset="0"/>
                <a:ea typeface="ＭＳ Ｐゴシック" charset="0"/>
                <a:cs typeface="ＭＳ Ｐゴシック" charset="0"/>
              </a:rPr>
              <a:t>“Take 5 minutes every day to plan your working day; this reduces stress and prevents peaks in workload.”</a:t>
            </a:r>
            <a:endParaRPr lang="en-gb" sz="1200" kern="1200" dirty="0">
              <a:solidFill>
                <a:schemeClr val="tx1"/>
              </a:solidFill>
              <a:effectLst/>
              <a:latin typeface="Verdan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a:p>
            <a:endParaRPr lang="en-gb" dirty="0"/>
          </a:p>
        </p:txBody>
      </p:sp>
      <p:sp>
        <p:nvSpPr>
          <p:cNvPr id="4" name="Tijdelijke aanduiding voor dianummer 3">
            <a:extLst>
              <a:ext uri="{FF2B5EF4-FFF2-40B4-BE49-F238E27FC236}">
                <a16:creationId xmlns:a16="http://schemas.microsoft.com/office/drawing/2014/main" id="{05393673-FBC2-FEA8-6B7B-F9962C42B96F}"/>
              </a:ext>
            </a:extLst>
          </p:cNvPr>
          <p:cNvSpPr>
            <a:spLocks noGrp="1"/>
          </p:cNvSpPr>
          <p:nvPr>
            <p:ph type="sldNum" sz="quarter" idx="5"/>
          </p:nvPr>
        </p:nvSpPr>
        <p:spPr/>
        <p:txBody>
          <a:bodyPr/>
          <a:lstStyle/>
          <a:p>
            <a:pPr algn="l" rtl="0"/>
            <a:fld id="{9C29DBC2-9E02-5E40-AB1B-E3E16E5FC60E}" type="slidenum">
              <a:rPr/>
              <a:t>14</a:t>
            </a:fld>
            <a:endParaRPr lang="en-gb"/>
          </a:p>
        </p:txBody>
      </p:sp>
    </p:spTree>
    <p:extLst>
      <p:ext uri="{BB962C8B-B14F-4D97-AF65-F5344CB8AC3E}">
        <p14:creationId xmlns:p14="http://schemas.microsoft.com/office/powerpoint/2010/main" val="56485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Tip for the toolbox leader: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baseline="0"/>
              <a:t>Briefly go through the programme with the participants to clarify which topics will be discussed. </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2</a:t>
            </a:fld>
            <a:endParaRPr lang="en-gb"/>
          </a:p>
        </p:txBody>
      </p:sp>
    </p:spTree>
    <p:extLst>
      <p:ext uri="{BB962C8B-B14F-4D97-AF65-F5344CB8AC3E}">
        <p14:creationId xmlns:p14="http://schemas.microsoft.com/office/powerpoint/2010/main" val="374988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u="none" baseline="0"/>
              <a:t>Interaction with the group: ask what everyone individually understands by work pressure. What is work pressure and is it the same for everyone?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u="none" baseline="0"/>
              <a:t>Briefly discuss the similarities and differences.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u="none" baseline="0"/>
              <a:t>Tip: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u="none" baseline="0"/>
              <a:t>Ask everyone to write their own perception on a post-it note and stick it on the wall, so that you can then look together at what everyone understands by work pressure. </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3</a:t>
            </a:fld>
            <a:endParaRPr lang="en-gb"/>
          </a:p>
        </p:txBody>
      </p:sp>
    </p:spTree>
    <p:extLst>
      <p:ext uri="{BB962C8B-B14F-4D97-AF65-F5344CB8AC3E}">
        <p14:creationId xmlns:p14="http://schemas.microsoft.com/office/powerpoint/2010/main" val="331317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algn="l" rtl="0"/>
            <a:r>
              <a:rPr lang="en-gb" sz="1200" b="0" i="0" u="none" strike="noStrike" baseline="0">
                <a:solidFill>
                  <a:schemeClr val="tx1"/>
                </a:solidFill>
                <a:effectLst/>
                <a:latin typeface="Verdana" charset="0"/>
                <a:ea typeface="ＭＳ Ｐゴシック" charset="0"/>
                <a:cs typeface="ＭＳ Ｐゴシック" charset="0"/>
              </a:rPr>
              <a:t>Explain that work pressure:</a:t>
            </a:r>
          </a:p>
          <a:p>
            <a:pPr algn="l" rtl="0"/>
            <a:r>
              <a:rPr lang="en-gb" sz="1200" b="0" i="0" u="none" strike="noStrike" baseline="0">
                <a:solidFill>
                  <a:schemeClr val="tx1"/>
                </a:solidFill>
                <a:effectLst/>
                <a:latin typeface="Verdana" charset="0"/>
                <a:ea typeface="ＭＳ Ｐゴシック" charset="0"/>
                <a:cs typeface="ＭＳ Ｐゴシック" charset="0"/>
              </a:rPr>
              <a:t>- Is sometimes necessary (healthy pressure can be motivating)</a:t>
            </a:r>
          </a:p>
          <a:p>
            <a:pPr algn="l" rtl="0"/>
            <a:r>
              <a:rPr lang="en-gb" sz="1200" b="0" i="0" u="none" strike="noStrike" baseline="0">
                <a:solidFill>
                  <a:schemeClr val="tx1"/>
                </a:solidFill>
                <a:effectLst/>
                <a:latin typeface="Verdana" charset="0"/>
                <a:ea typeface="ＭＳ Ｐゴシック" charset="0"/>
                <a:cs typeface="ＭＳ Ｐゴシック" charset="0"/>
              </a:rPr>
              <a:t>- Becomes a problem when it is </a:t>
            </a:r>
            <a:r>
              <a:rPr lang="en-gb" sz="1200" b="1" i="0" u="none" strike="noStrike" baseline="0">
                <a:solidFill>
                  <a:schemeClr val="tx1"/>
                </a:solidFill>
                <a:effectLst/>
                <a:latin typeface="Verdana" charset="0"/>
                <a:ea typeface="ＭＳ Ｐゴシック" charset="0"/>
                <a:cs typeface="ＭＳ Ｐゴシック" charset="0"/>
              </a:rPr>
              <a:t>structurally too high</a:t>
            </a:r>
          </a:p>
          <a:p>
            <a:pPr algn="l" rtl="0"/>
            <a:r>
              <a:rPr lang="en-gb" sz="1200" b="0" i="0" u="none" strike="noStrike" baseline="0">
                <a:solidFill>
                  <a:schemeClr val="tx1"/>
                </a:solidFill>
                <a:effectLst/>
                <a:latin typeface="Verdana" charset="0"/>
                <a:ea typeface="ＭＳ Ｐゴシック" charset="0"/>
                <a:cs typeface="ＭＳ Ｐゴシック" charset="0"/>
              </a:rPr>
              <a:t>- Can vary from person to person</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4</a:t>
            </a:fld>
            <a:endParaRPr lang="en-gb"/>
          </a:p>
        </p:txBody>
      </p:sp>
    </p:spTree>
    <p:extLst>
      <p:ext uri="{BB962C8B-B14F-4D97-AF65-F5344CB8AC3E}">
        <p14:creationId xmlns:p14="http://schemas.microsoft.com/office/powerpoint/2010/main" val="8639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1" dirty="0"/>
          </a:p>
          <a:p>
            <a:pPr algn="l" rtl="0"/>
            <a:r>
              <a:rPr lang="en-gb" sz="1200" b="0" i="0" u="none" strike="noStrike" baseline="0">
                <a:solidFill>
                  <a:schemeClr val="tx1"/>
                </a:solidFill>
                <a:effectLst/>
                <a:latin typeface="Verdana" charset="0"/>
                <a:ea typeface="ＭＳ Ｐゴシック" charset="0"/>
                <a:cs typeface="ＭＳ Ｐゴシック" charset="0"/>
              </a:rPr>
              <a:t>Explain:</a:t>
            </a:r>
          </a:p>
          <a:p>
            <a:pPr algn="l" rtl="0"/>
            <a:r>
              <a:rPr lang="en-gb" sz="1200" b="1" i="0" u="none" strike="noStrike" baseline="0">
                <a:solidFill>
                  <a:schemeClr val="tx1"/>
                </a:solidFill>
                <a:effectLst/>
                <a:latin typeface="Verdana" charset="0"/>
                <a:ea typeface="ＭＳ Ｐゴシック" charset="0"/>
                <a:cs typeface="ＭＳ Ｐゴシック" charset="0"/>
              </a:rPr>
              <a:t>Energy boosters</a:t>
            </a:r>
            <a:r>
              <a:rPr lang="en-gb" sz="1200" b="0" i="0" u="none" strike="noStrike" baseline="0">
                <a:solidFill>
                  <a:schemeClr val="tx1"/>
                </a:solidFill>
                <a:effectLst/>
                <a:latin typeface="Verdana" charset="0"/>
                <a:ea typeface="ＭＳ Ｐゴシック" charset="0"/>
                <a:cs typeface="ＭＳ Ｐゴシック" charset="0"/>
              </a:rPr>
              <a:t> = things at work that motivate you or give you satisfaction.</a:t>
            </a:r>
          </a:p>
          <a:p>
            <a:pPr algn="l" rtl="0"/>
            <a:r>
              <a:rPr lang="en-gb" sz="1200" b="1" i="0" u="none" strike="noStrike" baseline="0">
                <a:solidFill>
                  <a:schemeClr val="tx1"/>
                </a:solidFill>
                <a:effectLst/>
                <a:latin typeface="Verdana" charset="0"/>
                <a:ea typeface="ＭＳ Ｐゴシック" charset="0"/>
                <a:cs typeface="ＭＳ Ｐゴシック" charset="0"/>
              </a:rPr>
              <a:t>Energy drainers</a:t>
            </a:r>
            <a:r>
              <a:rPr lang="en-gb" sz="1200" b="0" i="0" u="none" strike="noStrike" baseline="0">
                <a:solidFill>
                  <a:schemeClr val="tx1"/>
                </a:solidFill>
                <a:effectLst/>
                <a:latin typeface="Verdana" charset="0"/>
                <a:ea typeface="ＭＳ Ｐゴシック" charset="0"/>
                <a:cs typeface="ＭＳ Ｐゴシック" charset="0"/>
              </a:rPr>
              <a:t> = things that cause frustration, irritation or fatigue.</a:t>
            </a:r>
          </a:p>
          <a:p>
            <a:pPr algn="l" rtl="0"/>
            <a:r>
              <a:rPr lang="en-gb" sz="1200" b="0" i="0" u="none" strike="noStrike" baseline="0">
                <a:solidFill>
                  <a:schemeClr val="tx1"/>
                </a:solidFill>
                <a:effectLst/>
                <a:latin typeface="Verdana" charset="0"/>
                <a:ea typeface="ＭＳ Ｐゴシック" charset="0"/>
                <a:cs typeface="ＭＳ Ｐゴシック" charset="0"/>
              </a:rPr>
              <a:t>If the two are in balance → healthy work pressure.</a:t>
            </a:r>
            <a:br>
              <a:rPr lang="en-gb" sz="1200" b="0" i="0" u="none" strike="noStrike" kern="1200">
                <a:solidFill>
                  <a:schemeClr val="tx1"/>
                </a:solidFill>
                <a:effectLst/>
                <a:latin typeface="Verdana" charset="0"/>
                <a:ea typeface="ＭＳ Ｐゴシック" charset="0"/>
                <a:cs typeface="ＭＳ Ｐゴシック" charset="0"/>
              </a:rPr>
            </a:br>
            <a:r>
              <a:rPr lang="en-gb" sz="1200" b="0" i="0" u="none" strike="noStrike" baseline="0">
                <a:solidFill>
                  <a:schemeClr val="tx1"/>
                </a:solidFill>
                <a:effectLst/>
                <a:latin typeface="Verdana" charset="0"/>
                <a:ea typeface="ＭＳ Ｐゴシック" charset="0"/>
                <a:cs typeface="ＭＳ Ｐゴシック" charset="0"/>
              </a:rPr>
              <a:t> If energy drainers predominate → work stress.</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5</a:t>
            </a:fld>
            <a:endParaRPr lang="en-gb"/>
          </a:p>
        </p:txBody>
      </p:sp>
    </p:spTree>
    <p:extLst>
      <p:ext uri="{BB962C8B-B14F-4D97-AF65-F5344CB8AC3E}">
        <p14:creationId xmlns:p14="http://schemas.microsoft.com/office/powerpoint/2010/main" val="125979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939B-AA8B-23A3-35AC-9D8FCD01EF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F3A349-0733-EB1B-2DBB-D9E683991E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70BC96-2EA6-7FC8-1948-AA2407ECEEB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A7BA8155-DC32-B1EA-5FB9-7E0A86C5E43A}"/>
              </a:ext>
            </a:extLst>
          </p:cNvPr>
          <p:cNvSpPr>
            <a:spLocks noGrp="1"/>
          </p:cNvSpPr>
          <p:nvPr>
            <p:ph type="sldNum" sz="quarter" idx="5"/>
          </p:nvPr>
        </p:nvSpPr>
        <p:spPr/>
        <p:txBody>
          <a:bodyPr/>
          <a:lstStyle/>
          <a:p>
            <a:pPr algn="l" rtl="0"/>
            <a:fld id="{9C29DBC2-9E02-5E40-AB1B-E3E16E5FC60E}" type="slidenum">
              <a:rPr/>
              <a:t>6</a:t>
            </a:fld>
            <a:endParaRPr lang="en-gb"/>
          </a:p>
        </p:txBody>
      </p:sp>
    </p:spTree>
    <p:extLst>
      <p:ext uri="{BB962C8B-B14F-4D97-AF65-F5344CB8AC3E}">
        <p14:creationId xmlns:p14="http://schemas.microsoft.com/office/powerpoint/2010/main" val="132399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F1F3-9700-9BE3-18FA-91E573B5B4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4BC042-C184-1FF6-6252-FDFF09CBFB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23FE16-9762-F57C-1C6B-EA6375668F1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u="none" baseline="0"/>
              <a:t>Note for the toolbox leader: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a:p>
          <a:p>
            <a:pPr algn="l" rtl="0"/>
            <a:r>
              <a:rPr lang="en-gb" sz="1200" b="0" i="0" u="none" strike="noStrike" baseline="0">
                <a:solidFill>
                  <a:schemeClr val="tx1"/>
                </a:solidFill>
                <a:effectLst/>
                <a:latin typeface="Verdana" charset="0"/>
                <a:ea typeface="ＭＳ Ｐゴシック" charset="0"/>
                <a:cs typeface="ＭＳ Ｐゴシック" charset="0"/>
              </a:rPr>
              <a:t>To prevent work stress, it is important that we know what drains our energy. That is why I want to hear from you: what are the real energy drainers in our work?</a:t>
            </a:r>
          </a:p>
          <a:p>
            <a:endParaRPr lang="en-gb" sz="1200" b="0" i="0" u="none" strike="noStrike" kern="1200" dirty="0">
              <a:solidFill>
                <a:schemeClr val="tx1"/>
              </a:solidFill>
              <a:effectLst/>
              <a:latin typeface="Verdana" charset="0"/>
              <a:ea typeface="ＭＳ Ｐゴシック" charset="0"/>
              <a:cs typeface="ＭＳ Ｐゴシック" charset="0"/>
            </a:endParaRPr>
          </a:p>
          <a:p>
            <a:pPr algn="l" rtl="0"/>
            <a:r>
              <a:rPr lang="en-gb" sz="1200" b="0" i="0" u="none" strike="noStrike" baseline="0">
                <a:solidFill>
                  <a:schemeClr val="tx1"/>
                </a:solidFill>
                <a:effectLst/>
                <a:latin typeface="Verdana" charset="0"/>
                <a:ea typeface="ＭＳ Ｐゴシック" charset="0"/>
                <a:cs typeface="ＭＳ Ｐゴシック" charset="0"/>
              </a:rPr>
              <a:t>Emphasise:</a:t>
            </a:r>
          </a:p>
          <a:p>
            <a:pPr algn="l" rtl="0"/>
            <a:r>
              <a:rPr lang="en-gb" sz="1200" b="0" i="0" u="none" strike="noStrike" baseline="0">
                <a:solidFill>
                  <a:schemeClr val="tx1"/>
                </a:solidFill>
                <a:effectLst/>
                <a:latin typeface="Verdana" charset="0"/>
                <a:ea typeface="ＭＳ Ｐゴシック" charset="0"/>
                <a:cs typeface="ＭＳ Ｐゴシック" charset="0"/>
              </a:rPr>
              <a:t>- This is not about complaining.</a:t>
            </a:r>
          </a:p>
          <a:p>
            <a:pPr algn="l" rtl="0"/>
            <a:r>
              <a:rPr lang="en-gb" sz="1200" b="0" i="0" u="none" strike="noStrike" baseline="0">
                <a:solidFill>
                  <a:schemeClr val="tx1"/>
                </a:solidFill>
                <a:effectLst/>
                <a:latin typeface="Verdana" charset="0"/>
                <a:ea typeface="ＭＳ Ｐゴシック" charset="0"/>
                <a:cs typeface="ＭＳ Ｐゴシック" charset="0"/>
              </a:rPr>
              <a:t>- This is about improvement.</a:t>
            </a:r>
          </a:p>
          <a:p>
            <a:pPr marL="171450" indent="-171450" algn="l" rtl="0">
              <a:buFontTx/>
              <a:buChar char="-"/>
            </a:pPr>
            <a:r>
              <a:rPr lang="en-gb" sz="1200" b="0" i="0" u="none" strike="noStrike" baseline="0">
                <a:solidFill>
                  <a:schemeClr val="tx1"/>
                </a:solidFill>
                <a:effectLst/>
                <a:latin typeface="Verdana" charset="0"/>
                <a:ea typeface="ＭＳ Ｐゴシック" charset="0"/>
                <a:cs typeface="ＭＳ Ｐゴシック" charset="0"/>
              </a:rPr>
              <a:t>Treat all matters raised with respect.</a:t>
            </a:r>
          </a:p>
          <a:p>
            <a:pPr marL="171450" indent="-171450" algn="l" rtl="0">
              <a:buFontTx/>
              <a:buChar char="-"/>
            </a:pPr>
            <a:endParaRPr lang="en-gb" sz="1200" b="0" i="0" u="none" strike="noStrike" kern="1200" dirty="0">
              <a:solidFill>
                <a:schemeClr val="tx1"/>
              </a:solidFill>
              <a:effectLst/>
              <a:latin typeface="Verdana" charset="0"/>
              <a:ea typeface="ＭＳ Ｐゴシック" charset="0"/>
              <a:cs typeface="ＭＳ Ｐゴシック" charset="0"/>
            </a:endParaRPr>
          </a:p>
          <a:p>
            <a:pPr algn="l" rtl="0"/>
            <a:r>
              <a:rPr lang="en-gb" sz="1200" b="1" i="0" u="none" strike="noStrike" baseline="0">
                <a:solidFill>
                  <a:schemeClr val="tx1"/>
                </a:solidFill>
                <a:effectLst/>
                <a:latin typeface="Verdana" charset="0"/>
                <a:ea typeface="ＭＳ Ｐゴシック" charset="0"/>
                <a:cs typeface="ＭＳ Ｐゴシック" charset="0"/>
              </a:rPr>
              <a:t>Explore one or two points briefly</a:t>
            </a:r>
            <a:r>
              <a:rPr lang="en-gb" sz="1200" b="0" i="0" u="none" strike="noStrike" baseline="0">
                <a:solidFill>
                  <a:schemeClr val="tx1"/>
                </a:solidFill>
                <a:effectLst/>
                <a:latin typeface="Verdana" charset="0"/>
                <a:ea typeface="ＭＳ Ｐゴシック" charset="0"/>
                <a:cs typeface="ＭＳ Ｐゴシック" charset="0"/>
              </a:rPr>
              <a:t>.</a:t>
            </a:r>
          </a:p>
          <a:p>
            <a:pPr algn="l" rtl="0"/>
            <a:r>
              <a:rPr lang="en-gb" sz="1200" b="0" i="0" u="none" strike="noStrike" baseline="0">
                <a:solidFill>
                  <a:schemeClr val="tx1"/>
                </a:solidFill>
                <a:effectLst/>
                <a:latin typeface="Verdana" charset="0"/>
                <a:ea typeface="ＭＳ Ｐゴシック" charset="0"/>
                <a:cs typeface="ＭＳ Ｐゴシック" charset="0"/>
              </a:rPr>
              <a:t>Ask, for example:</a:t>
            </a:r>
          </a:p>
          <a:p>
            <a:pPr algn="l" rtl="0"/>
            <a:r>
              <a:rPr lang="en-gb" sz="1200" b="0" i="0" u="none" strike="noStrike" baseline="0">
                <a:solidFill>
                  <a:schemeClr val="tx1"/>
                </a:solidFill>
                <a:effectLst/>
                <a:latin typeface="Verdana" charset="0"/>
                <a:ea typeface="ＭＳ Ｐゴシック" charset="0"/>
                <a:cs typeface="ＭＳ Ｐゴシック" charset="0"/>
              </a:rPr>
              <a:t>“What does this cost so much energy?”</a:t>
            </a:r>
          </a:p>
          <a:p>
            <a:pPr algn="l" rtl="0"/>
            <a:r>
              <a:rPr lang="en-gb" sz="1200" b="0" i="0" u="none" strike="noStrike" baseline="0">
                <a:solidFill>
                  <a:schemeClr val="tx1"/>
                </a:solidFill>
                <a:effectLst/>
                <a:latin typeface="Verdana" charset="0"/>
                <a:ea typeface="ＭＳ Ｐゴシック" charset="0"/>
                <a:cs typeface="ＭＳ Ｐゴシック" charset="0"/>
              </a:rPr>
              <a:t>“What happens when this occurs frequently?”</a:t>
            </a:r>
          </a:p>
          <a:p>
            <a:pPr algn="l" rtl="0"/>
            <a:r>
              <a:rPr lang="en-gb" sz="1200" b="0" i="0" u="none" strike="noStrike" baseline="0">
                <a:solidFill>
                  <a:schemeClr val="tx1"/>
                </a:solidFill>
                <a:effectLst/>
                <a:latin typeface="Verdana" charset="0"/>
                <a:ea typeface="ＭＳ Ｐゴシック" charset="0"/>
                <a:cs typeface="ＭＳ Ｐゴシック" charset="0"/>
              </a:rPr>
              <a:t>“What does this mean for safety or quality?”</a:t>
            </a:r>
          </a:p>
        </p:txBody>
      </p:sp>
      <p:sp>
        <p:nvSpPr>
          <p:cNvPr id="4" name="Tijdelijke aanduiding voor dianummer 3">
            <a:extLst>
              <a:ext uri="{FF2B5EF4-FFF2-40B4-BE49-F238E27FC236}">
                <a16:creationId xmlns:a16="http://schemas.microsoft.com/office/drawing/2014/main" id="{8D430977-6220-46EF-CFF1-D17E9B480496}"/>
              </a:ext>
            </a:extLst>
          </p:cNvPr>
          <p:cNvSpPr>
            <a:spLocks noGrp="1"/>
          </p:cNvSpPr>
          <p:nvPr>
            <p:ph type="sldNum" sz="quarter" idx="5"/>
          </p:nvPr>
        </p:nvSpPr>
        <p:spPr/>
        <p:txBody>
          <a:bodyPr/>
          <a:lstStyle/>
          <a:p>
            <a:pPr algn="l" rtl="0"/>
            <a:fld id="{9C29DBC2-9E02-5E40-AB1B-E3E16E5FC60E}" type="slidenum">
              <a:rPr/>
              <a:t>7</a:t>
            </a:fld>
            <a:endParaRPr lang="en-gb"/>
          </a:p>
        </p:txBody>
      </p:sp>
    </p:spTree>
    <p:extLst>
      <p:ext uri="{BB962C8B-B14F-4D97-AF65-F5344CB8AC3E}">
        <p14:creationId xmlns:p14="http://schemas.microsoft.com/office/powerpoint/2010/main" val="291715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B60F-4337-6759-8F7A-B3584EE37B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6CA0FA-08CA-9160-87C6-64615353B3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F0BBAA-86D7-1869-E646-1CBFD13BEE3B}"/>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0397602F-20F4-EBFC-CDE3-6710697443EA}"/>
              </a:ext>
            </a:extLst>
          </p:cNvPr>
          <p:cNvSpPr>
            <a:spLocks noGrp="1"/>
          </p:cNvSpPr>
          <p:nvPr>
            <p:ph type="sldNum" sz="quarter" idx="5"/>
          </p:nvPr>
        </p:nvSpPr>
        <p:spPr/>
        <p:txBody>
          <a:bodyPr/>
          <a:lstStyle/>
          <a:p>
            <a:pPr algn="l" rtl="0"/>
            <a:fld id="{9C29DBC2-9E02-5E40-AB1B-E3E16E5FC60E}" type="slidenum">
              <a:rPr/>
              <a:t>8</a:t>
            </a:fld>
            <a:endParaRPr lang="en-gb"/>
          </a:p>
        </p:txBody>
      </p:sp>
    </p:spTree>
    <p:extLst>
      <p:ext uri="{BB962C8B-B14F-4D97-AF65-F5344CB8AC3E}">
        <p14:creationId xmlns:p14="http://schemas.microsoft.com/office/powerpoint/2010/main" val="338319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707D-2C86-7066-8D86-06EAFBB64A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ED0F00-71DC-37E6-7006-0A903FDF5F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5EEFA9-436C-88D6-3DA2-05B5EF46FDD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u="none" baseline="0"/>
              <a:t>Note for the toolbox leader: </a:t>
            </a:r>
          </a:p>
          <a:p>
            <a:pPr algn="l" rtl="0" eaLnBrk="1" hangingPunct="1"/>
            <a:endParaRPr lang="en-gb" altLang="nl-NL" dirty="0">
              <a:latin typeface="Times New Roman" panose="02020603050405020304" pitchFamily="18" charset="0"/>
              <a:ea typeface="ＭＳ Ｐゴシック" panose="020B0600070205080204" pitchFamily="34" charset="-128"/>
            </a:endParaRPr>
          </a:p>
          <a:p>
            <a:pPr algn="l" rtl="0"/>
            <a:r>
              <a:rPr lang="en-gb" sz="1200" b="0" i="0" u="none" strike="noStrike" baseline="0">
                <a:solidFill>
                  <a:schemeClr val="tx1"/>
                </a:solidFill>
                <a:effectLst/>
                <a:latin typeface="Verdana" charset="0"/>
                <a:ea typeface="ＭＳ Ｐゴシック" charset="0"/>
                <a:cs typeface="ＭＳ Ｐゴシック" charset="0"/>
              </a:rPr>
              <a:t>To maintain a healthy workload, it is just as important to know what gives us energy in our work. These are the things that keep you motivated and make you enjoy your work.</a:t>
            </a:r>
          </a:p>
          <a:p>
            <a:endParaRPr lang="en-gb" sz="1200" b="0" i="0" u="none" strike="noStrike" kern="1200" dirty="0">
              <a:solidFill>
                <a:schemeClr val="tx1"/>
              </a:solidFill>
              <a:effectLst/>
              <a:latin typeface="Verdana" charset="0"/>
              <a:ea typeface="ＭＳ Ｐゴシック" charset="0"/>
              <a:cs typeface="ＭＳ Ｐゴシック" charset="0"/>
            </a:endParaRPr>
          </a:p>
          <a:p>
            <a:pPr algn="l" rtl="0"/>
            <a:r>
              <a:rPr lang="en-gb" sz="1200" b="0" i="0" u="none" strike="noStrike" baseline="0">
                <a:solidFill>
                  <a:schemeClr val="tx1"/>
                </a:solidFill>
                <a:effectLst/>
                <a:latin typeface="Verdana" charset="0"/>
                <a:ea typeface="ＭＳ Ｐゴシック" charset="0"/>
                <a:cs typeface="ＭＳ Ｐゴシック" charset="0"/>
              </a:rPr>
              <a:t>Emphasise:</a:t>
            </a:r>
          </a:p>
          <a:p>
            <a:pPr algn="l" rtl="0"/>
            <a:r>
              <a:rPr lang="en-gb" sz="1200" b="0" i="0" u="none" strike="noStrike" baseline="0">
                <a:solidFill>
                  <a:schemeClr val="tx1"/>
                </a:solidFill>
                <a:effectLst/>
                <a:latin typeface="Verdana" charset="0"/>
                <a:ea typeface="ＭＳ Ｐゴシック" charset="0"/>
                <a:cs typeface="ＭＳ Ｐゴシック" charset="0"/>
              </a:rPr>
              <a:t>- It's about positive energy and motivation</a:t>
            </a:r>
          </a:p>
          <a:p>
            <a:pPr algn="l" rtl="0"/>
            <a:r>
              <a:rPr lang="en-gb" sz="1200" b="0" i="0" u="none" strike="noStrike" baseline="0">
                <a:solidFill>
                  <a:schemeClr val="tx1"/>
                </a:solidFill>
                <a:effectLst/>
                <a:latin typeface="Verdana" charset="0"/>
                <a:ea typeface="ＭＳ Ｐゴシック" charset="0"/>
                <a:cs typeface="ＭＳ Ｐゴシック" charset="0"/>
              </a:rPr>
              <a:t>- Treat all matters raised with respect.</a:t>
            </a:r>
          </a:p>
          <a:p>
            <a:pPr marL="171450" indent="-171450" algn="l" rtl="0">
              <a:buFontTx/>
              <a:buChar char="-"/>
            </a:pPr>
            <a:r>
              <a:rPr lang="en-gb" sz="1200" b="0" i="0" u="none" strike="noStrike" baseline="0">
                <a:solidFill>
                  <a:schemeClr val="tx1"/>
                </a:solidFill>
                <a:effectLst/>
                <a:latin typeface="Verdana" charset="0"/>
                <a:ea typeface="ＭＳ Ｐゴシック" charset="0"/>
                <a:cs typeface="ＭＳ Ｐゴシック" charset="0"/>
              </a:rPr>
              <a:t>This helps us to balance energy drainers</a:t>
            </a:r>
          </a:p>
          <a:p>
            <a:pPr marL="171450" indent="-171450" algn="l" rtl="0">
              <a:buFontTx/>
              <a:buChar char="-"/>
            </a:pPr>
            <a:endParaRPr lang="en-gb" sz="1200" b="0" i="0" u="none" strike="noStrike" kern="1200" dirty="0">
              <a:solidFill>
                <a:schemeClr val="tx1"/>
              </a:solidFill>
              <a:effectLst/>
              <a:latin typeface="Verdana" charset="0"/>
              <a:ea typeface="ＭＳ Ｐゴシック" charset="0"/>
              <a:cs typeface="ＭＳ Ｐゴシック" charset="0"/>
            </a:endParaRPr>
          </a:p>
          <a:p>
            <a:pPr algn="l" rtl="0"/>
            <a:r>
              <a:rPr lang="en-gb" sz="1200" b="1" i="0" u="none" strike="noStrike" baseline="0">
                <a:solidFill>
                  <a:schemeClr val="tx1"/>
                </a:solidFill>
                <a:effectLst/>
                <a:latin typeface="Verdana" charset="0"/>
                <a:ea typeface="ＭＳ Ｐゴシック" charset="0"/>
                <a:cs typeface="ＭＳ Ｐゴシック" charset="0"/>
              </a:rPr>
              <a:t>Explore one or two points briefly</a:t>
            </a:r>
            <a:r>
              <a:rPr lang="en-gb" sz="1200" b="0" i="0" u="none" strike="noStrike" baseline="0">
                <a:solidFill>
                  <a:schemeClr val="tx1"/>
                </a:solidFill>
                <a:effectLst/>
                <a:latin typeface="Verdana" charset="0"/>
                <a:ea typeface="ＭＳ Ｐゴシック" charset="0"/>
                <a:cs typeface="ＭＳ Ｐゴシック" charset="0"/>
              </a:rPr>
              <a:t>.</a:t>
            </a:r>
          </a:p>
          <a:p>
            <a:pPr algn="l" rtl="0"/>
            <a:r>
              <a:rPr lang="en-gb" sz="1200" b="0" i="0" u="none" strike="noStrike" baseline="0">
                <a:solidFill>
                  <a:schemeClr val="tx1"/>
                </a:solidFill>
                <a:effectLst/>
                <a:latin typeface="Verdana" charset="0"/>
                <a:ea typeface="ＭＳ Ｐゴシック" charset="0"/>
                <a:cs typeface="ＭＳ Ｐゴシック" charset="0"/>
              </a:rPr>
              <a:t>Ask follow-up questions:</a:t>
            </a:r>
          </a:p>
          <a:p>
            <a:pPr algn="l" rtl="0"/>
            <a:r>
              <a:rPr lang="en-gb" sz="1200" b="0" i="0" u="none" strike="noStrike" baseline="0">
                <a:solidFill>
                  <a:schemeClr val="tx1"/>
                </a:solidFill>
                <a:effectLst/>
                <a:latin typeface="Verdana" charset="0"/>
                <a:ea typeface="ＭＳ Ｐゴシック" charset="0"/>
                <a:cs typeface="ＭＳ Ｐゴシック" charset="0"/>
              </a:rPr>
              <a:t>“Why does this give you energy?”</a:t>
            </a:r>
          </a:p>
          <a:p>
            <a:pPr algn="l" rtl="0"/>
            <a:r>
              <a:rPr lang="en-gb" sz="1200" b="0" i="0" u="none" strike="noStrike" baseline="0">
                <a:solidFill>
                  <a:schemeClr val="tx1"/>
                </a:solidFill>
                <a:effectLst/>
                <a:latin typeface="Verdana" charset="0"/>
                <a:ea typeface="ＭＳ Ｐゴシック" charset="0"/>
                <a:cs typeface="ＭＳ Ｐゴシック" charset="0"/>
              </a:rPr>
              <a:t>“What happens if you can do this often?”</a:t>
            </a:r>
          </a:p>
          <a:p>
            <a:pPr algn="l" rtl="0"/>
            <a:r>
              <a:rPr lang="en-gb" sz="1200" b="0" i="0" u="none" strike="noStrike" baseline="0">
                <a:solidFill>
                  <a:schemeClr val="tx1"/>
                </a:solidFill>
                <a:effectLst/>
                <a:latin typeface="Verdana" charset="0"/>
                <a:ea typeface="ＭＳ Ｐゴシック" charset="0"/>
                <a:cs typeface="ＭＳ Ｐゴシック" charset="0"/>
              </a:rPr>
              <a:t>“How does this contribute to safe working practices and good results?”</a:t>
            </a:r>
          </a:p>
          <a:p>
            <a:pPr marL="171450" indent="-171450" algn="l" rtl="0">
              <a:buFontTx/>
              <a:buChar char="-"/>
            </a:pPr>
            <a:endParaRPr lang="en-gb" sz="1200" b="0" i="0" u="none" strike="noStrike" kern="1200" dirty="0">
              <a:solidFill>
                <a:schemeClr val="tx1"/>
              </a:solidFill>
              <a:effectLst/>
              <a:latin typeface="Verdana" charset="0"/>
              <a:ea typeface="ＭＳ Ｐゴシック" charset="0"/>
              <a:cs typeface="ＭＳ Ｐゴシック" charset="0"/>
            </a:endParaRPr>
          </a:p>
          <a:p>
            <a:pPr algn="l" rtl="0" eaLnBrk="1" hangingPunct="1"/>
            <a:endParaRPr lang="en-gb" altLang="nl-NL" dirty="0">
              <a:latin typeface="Times New Roman" panose="02020603050405020304" pitchFamily="18" charset="0"/>
              <a:ea typeface="ＭＳ Ｐゴシック" panose="020B0600070205080204" pitchFamily="34" charset="-128"/>
            </a:endParaRPr>
          </a:p>
        </p:txBody>
      </p:sp>
      <p:sp>
        <p:nvSpPr>
          <p:cNvPr id="4" name="Tijdelijke aanduiding voor dianummer 3">
            <a:extLst>
              <a:ext uri="{FF2B5EF4-FFF2-40B4-BE49-F238E27FC236}">
                <a16:creationId xmlns:a16="http://schemas.microsoft.com/office/drawing/2014/main" id="{9F3129FD-BF1E-88E0-1CAF-1A4CE7A1BA31}"/>
              </a:ext>
            </a:extLst>
          </p:cNvPr>
          <p:cNvSpPr>
            <a:spLocks noGrp="1"/>
          </p:cNvSpPr>
          <p:nvPr>
            <p:ph type="sldNum" sz="quarter" idx="5"/>
          </p:nvPr>
        </p:nvSpPr>
        <p:spPr/>
        <p:txBody>
          <a:bodyPr/>
          <a:lstStyle/>
          <a:p>
            <a:pPr algn="l" rtl="0"/>
            <a:fld id="{9C29DBC2-9E02-5E40-AB1B-E3E16E5FC60E}" type="slidenum">
              <a:rPr/>
              <a:t>9</a:t>
            </a:fld>
            <a:endParaRPr lang="en-gb"/>
          </a:p>
        </p:txBody>
      </p:sp>
    </p:spTree>
    <p:extLst>
      <p:ext uri="{BB962C8B-B14F-4D97-AF65-F5344CB8AC3E}">
        <p14:creationId xmlns:p14="http://schemas.microsoft.com/office/powerpoint/2010/main" val="131601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903CF-E40F-AD8D-F38D-5612A9EA35BE}"/>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3" name="Ondertitel 2">
            <a:extLst>
              <a:ext uri="{FF2B5EF4-FFF2-40B4-BE49-F238E27FC236}">
                <a16:creationId xmlns:a16="http://schemas.microsoft.com/office/drawing/2014/main" id="{8B0F0C89-A1BE-A078-D52C-0FC23138D0A9}"/>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027133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74269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19929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50205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39315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4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08486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46257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397704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88303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68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C9FE9-8AEB-CF6C-83D7-DF4E903598AE}"/>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5C62901-FF00-CD34-E0F0-95D37F8BFF1F}"/>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01411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74827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153627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59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5250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526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8C6D-6C2C-D49C-FAF0-A2AF0322E86D}"/>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68A0DD0E-58D0-54DC-C29E-8F2E6DE8F0F2}"/>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093C59C1-87C1-6413-A1E2-18BD1C38A208}"/>
              </a:ext>
            </a:extLst>
          </p:cNvPr>
          <p:cNvSpPr>
            <a:spLocks noGrp="1"/>
          </p:cNvSpPr>
          <p:nvPr>
            <p:ph sz="half" idx="2"/>
          </p:nvPr>
        </p:nvSpPr>
        <p:spPr>
          <a:xfrm>
            <a:off x="6172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0381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84C65-8B7C-D016-31F8-BBD1B58FCE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6E5838-03B0-09BA-56AE-AC24D76B7B0B}"/>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51874D1F-CC25-10E7-81E0-E10D5F16D7D2}"/>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34B8AA2-FFA9-296A-8EEE-43019FA8F0EB}"/>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06C3EEE7-4C50-B91A-3D31-247759EFA5EF}"/>
              </a:ext>
            </a:extLst>
          </p:cNvPr>
          <p:cNvSpPr>
            <a:spLocks noGrp="1"/>
          </p:cNvSpPr>
          <p:nvPr>
            <p:ph sz="quarter" idx="4"/>
          </p:nvPr>
        </p:nvSpPr>
        <p:spPr>
          <a:xfrm>
            <a:off x="6172200" y="2505075"/>
            <a:ext cx="5183188"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72819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B295-4B93-27DD-7A5F-4649780BA231}"/>
              </a:ext>
            </a:extLst>
          </p:cNvPr>
          <p:cNvSpPr>
            <a:spLocks noGrp="1"/>
          </p:cNvSpPr>
          <p:nvPr>
            <p:ph type="title"/>
          </p:nvPr>
        </p:nvSpPr>
        <p:spPr>
          <a:xfrm>
            <a:off x="838200" y="599608"/>
            <a:ext cx="10515600" cy="906904"/>
          </a:xfrm>
        </p:spPr>
        <p:txBody>
          <a:bodyPr/>
          <a:lstStyle/>
          <a:p>
            <a:r>
              <a:rPr lang="nl-NL" dirty="0"/>
              <a:t>Klik om stijl te bewerken</a:t>
            </a:r>
          </a:p>
        </p:txBody>
      </p:sp>
    </p:spTree>
    <p:extLst>
      <p:ext uri="{BB962C8B-B14F-4D97-AF65-F5344CB8AC3E}">
        <p14:creationId xmlns:p14="http://schemas.microsoft.com/office/powerpoint/2010/main" val="171546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8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AFC75-0219-2F44-E0BF-A49B68C3AC2A}"/>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3" name="Tijdelijke aanduiding voor inhoud 2">
            <a:extLst>
              <a:ext uri="{FF2B5EF4-FFF2-40B4-BE49-F238E27FC236}">
                <a16:creationId xmlns:a16="http://schemas.microsoft.com/office/drawing/2014/main" id="{4B2704AC-6C53-DD61-08CC-4329C24E9A7F}"/>
              </a:ext>
            </a:extLst>
          </p:cNvPr>
          <p:cNvSpPr>
            <a:spLocks noGrp="1"/>
          </p:cNvSpPr>
          <p:nvPr>
            <p:ph idx="1"/>
          </p:nvPr>
        </p:nvSpPr>
        <p:spPr>
          <a:xfrm>
            <a:off x="5183188" y="987425"/>
            <a:ext cx="6172200" cy="4873625"/>
          </a:xfrm>
        </p:spPr>
        <p:txBody>
          <a:bodyPr>
            <a:normAutofit/>
          </a:bodyPr>
          <a:lstStyle>
            <a:lvl1pPr>
              <a:defRPr sz="1400"/>
            </a:lvl1pPr>
            <a:lvl2pPr>
              <a:defRPr sz="1400"/>
            </a:lvl2pPr>
            <a:lvl3pPr>
              <a:defRPr sz="1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tekst 3">
            <a:extLst>
              <a:ext uri="{FF2B5EF4-FFF2-40B4-BE49-F238E27FC236}">
                <a16:creationId xmlns:a16="http://schemas.microsoft.com/office/drawing/2014/main" id="{F79653E8-37E4-C7CF-91D7-656DC55D0160}"/>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80937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B08A3BAC-1495-8167-5DEE-1B810287D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tel 1">
            <a:extLst>
              <a:ext uri="{FF2B5EF4-FFF2-40B4-BE49-F238E27FC236}">
                <a16:creationId xmlns:a16="http://schemas.microsoft.com/office/drawing/2014/main" id="{7A551EE5-4177-89A1-04CB-E4EB9F7C559E}"/>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9" name="Tijdelijke aanduiding voor tekst 3">
            <a:extLst>
              <a:ext uri="{FF2B5EF4-FFF2-40B4-BE49-F238E27FC236}">
                <a16:creationId xmlns:a16="http://schemas.microsoft.com/office/drawing/2014/main" id="{F548E75D-E2F0-7354-97E2-BD7A8A3730C4}"/>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3414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36474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5C343283-DAB4-CD4E-B9A5-9033E036D787}"/>
              </a:ext>
            </a:extLst>
          </p:cNvPr>
          <p:cNvPicPr>
            <a:picLocks noChangeAspect="1"/>
          </p:cNvPicPr>
          <p:nvPr userDrawn="1"/>
        </p:nvPicPr>
        <p:blipFill>
          <a:blip r:embed="rId10"/>
          <a:stretch>
            <a:fillRect/>
          </a:stretch>
        </p:blipFill>
        <p:spPr>
          <a:xfrm flipH="1">
            <a:off x="0" y="6356350"/>
            <a:ext cx="8597348" cy="501650"/>
          </a:xfrm>
          <a:prstGeom prst="rect">
            <a:avLst/>
          </a:prstGeom>
        </p:spPr>
      </p:pic>
      <p:sp>
        <p:nvSpPr>
          <p:cNvPr id="2" name="Tijdelijke aanduiding voor titel 1">
            <a:extLst>
              <a:ext uri="{FF2B5EF4-FFF2-40B4-BE49-F238E27FC236}">
                <a16:creationId xmlns:a16="http://schemas.microsoft.com/office/drawing/2014/main" id="{35EBA499-CB8E-8757-6CE8-509E86DAB95F}"/>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53A547-C78D-7C22-67AB-F89665D80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13" name="Afbeelding 12" descr="Afbeelding met Lettertype, Graphics, grafische vormgeving, logo&#10;&#10;Automatisch gegenereerde beschrijving">
            <a:extLst>
              <a:ext uri="{FF2B5EF4-FFF2-40B4-BE49-F238E27FC236}">
                <a16:creationId xmlns:a16="http://schemas.microsoft.com/office/drawing/2014/main" id="{947DEBA7-211F-B70A-6896-42CE64A25612}"/>
              </a:ext>
            </a:extLst>
          </p:cNvPr>
          <p:cNvPicPr>
            <a:picLocks noChangeAspect="1"/>
          </p:cNvPicPr>
          <p:nvPr userDrawn="1"/>
        </p:nvPicPr>
        <p:blipFill>
          <a:blip r:embed="rId11"/>
          <a:stretch>
            <a:fillRect/>
          </a:stretch>
        </p:blipFill>
        <p:spPr>
          <a:xfrm>
            <a:off x="9485037" y="6232294"/>
            <a:ext cx="1868763" cy="535494"/>
          </a:xfrm>
          <a:prstGeom prst="rect">
            <a:avLst/>
          </a:prstGeom>
        </p:spPr>
      </p:pic>
      <p:pic>
        <p:nvPicPr>
          <p:cNvPr id="10" name="Afbeelding 9">
            <a:extLst>
              <a:ext uri="{FF2B5EF4-FFF2-40B4-BE49-F238E27FC236}">
                <a16:creationId xmlns:a16="http://schemas.microsoft.com/office/drawing/2014/main" id="{A77BF7DD-20FA-1880-7BD6-C0400D5FB3DF}"/>
              </a:ext>
            </a:extLst>
          </p:cNvPr>
          <p:cNvPicPr>
            <a:picLocks noChangeAspect="1"/>
          </p:cNvPicPr>
          <p:nvPr userDrawn="1"/>
        </p:nvPicPr>
        <p:blipFill>
          <a:blip r:embed="rId12"/>
          <a:stretch>
            <a:fillRect/>
          </a:stretch>
        </p:blipFill>
        <p:spPr>
          <a:xfrm>
            <a:off x="919371" y="6460672"/>
            <a:ext cx="6415708" cy="269917"/>
          </a:xfrm>
          <a:prstGeom prst="rect">
            <a:avLst/>
          </a:prstGeom>
        </p:spPr>
      </p:pic>
    </p:spTree>
    <p:extLst>
      <p:ext uri="{BB962C8B-B14F-4D97-AF65-F5344CB8AC3E}">
        <p14:creationId xmlns:p14="http://schemas.microsoft.com/office/powerpoint/2010/main" val="263122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3000" b="1" i="0"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2" name="Afbeelding 1">
            <a:extLst>
              <a:ext uri="{FF2B5EF4-FFF2-40B4-BE49-F238E27FC236}">
                <a16:creationId xmlns:a16="http://schemas.microsoft.com/office/drawing/2014/main" id="{64D8CFF1-C3F7-B36C-11EC-8DF4F0DF4FE2}"/>
              </a:ext>
            </a:extLst>
          </p:cNvPr>
          <p:cNvPicPr>
            <a:picLocks noChangeAspect="1"/>
          </p:cNvPicPr>
          <p:nvPr userDrawn="1"/>
        </p:nvPicPr>
        <p:blipFill>
          <a:blip r:embed="rId11"/>
          <a:stretch>
            <a:fillRect/>
          </a:stretch>
        </p:blipFill>
        <p:spPr>
          <a:xfrm flipH="1">
            <a:off x="0" y="6356350"/>
            <a:ext cx="8597348" cy="501650"/>
          </a:xfrm>
          <a:prstGeom prst="rect">
            <a:avLst/>
          </a:prstGeom>
        </p:spPr>
      </p:pic>
    </p:spTree>
    <p:extLst>
      <p:ext uri="{BB962C8B-B14F-4D97-AF65-F5344CB8AC3E}">
        <p14:creationId xmlns:p14="http://schemas.microsoft.com/office/powerpoint/2010/main" val="25052391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6426890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5xbeter.nl" TargetMode="External"/><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www.5xbeter.n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5xbeter.nl/" TargetMode="External"/><Relationship Id="rId2" Type="http://schemas.openxmlformats.org/officeDocument/2006/relationships/hyperlink" Target="mailto:info@5xbeter.nl"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32EB3A4-8DC4-DF32-8145-84FFF7744E30}"/>
              </a:ext>
            </a:extLst>
          </p:cNvPr>
          <p:cNvPicPr>
            <a:picLocks noChangeAspect="1"/>
          </p:cNvPicPr>
          <p:nvPr/>
        </p:nvPicPr>
        <p:blipFill>
          <a:blip r:embed="rId3"/>
          <a:srcRect t="7488" b="37571"/>
          <a:stretch>
            <a:fillRect/>
          </a:stretch>
        </p:blipFill>
        <p:spPr>
          <a:xfrm>
            <a:off x="851367" y="1954161"/>
            <a:ext cx="10489265" cy="3841954"/>
          </a:xfrm>
          <a:prstGeom prst="rect">
            <a:avLst/>
          </a:prstGeom>
        </p:spPr>
      </p:pic>
      <p:sp>
        <p:nvSpPr>
          <p:cNvPr id="2" name="Titel 1">
            <a:extLst>
              <a:ext uri="{FF2B5EF4-FFF2-40B4-BE49-F238E27FC236}">
                <a16:creationId xmlns:a16="http://schemas.microsoft.com/office/drawing/2014/main" id="{95AB208A-05ED-1F6E-E3CD-8C3FCFF021A8}"/>
              </a:ext>
            </a:extLst>
          </p:cNvPr>
          <p:cNvSpPr>
            <a:spLocks noGrp="1"/>
          </p:cNvSpPr>
          <p:nvPr>
            <p:ph type="ctrTitle"/>
          </p:nvPr>
        </p:nvSpPr>
        <p:spPr>
          <a:xfrm>
            <a:off x="843169" y="428233"/>
            <a:ext cx="10505661" cy="1002361"/>
          </a:xfrm>
        </p:spPr>
        <p:txBody>
          <a:bodyPr/>
          <a:lstStyle/>
          <a:p>
            <a:pPr rtl="0"/>
            <a:r>
              <a:rPr lang="en-gb" b="1" i="0" u="none" baseline="0">
                <a:latin typeface="Arial" panose="020B0604020202020204" pitchFamily="34" charset="0"/>
                <a:ea typeface="Arial" panose="020B0604020202020204" pitchFamily="34" charset="0"/>
                <a:cs typeface="Arial" panose="020B0604020202020204" pitchFamily="34" charset="0"/>
              </a:rPr>
              <a:t>Work Pressure</a:t>
            </a:r>
            <a:br>
              <a:rPr lang="en-gb">
                <a:latin typeface="Arial" panose="020B0604020202020204" pitchFamily="34" charset="0"/>
                <a:cs typeface="Arial" panose="020B0604020202020204" pitchFamily="34" charset="0"/>
              </a:rPr>
            </a:br>
            <a:r>
              <a:rPr lang="en-gb" b="1" i="0" u="none" baseline="0">
                <a:latin typeface="Arial" panose="020B0604020202020204" pitchFamily="34" charset="0"/>
                <a:ea typeface="Arial" panose="020B0604020202020204" pitchFamily="34" charset="0"/>
                <a:cs typeface="Arial" panose="020B0604020202020204" pitchFamily="34" charset="0"/>
              </a:rPr>
              <a:t> Toolbox</a:t>
            </a:r>
          </a:p>
        </p:txBody>
      </p:sp>
      <p:sp>
        <p:nvSpPr>
          <p:cNvPr id="3" name="Ondertitel 2">
            <a:extLst>
              <a:ext uri="{FF2B5EF4-FFF2-40B4-BE49-F238E27FC236}">
                <a16:creationId xmlns:a16="http://schemas.microsoft.com/office/drawing/2014/main" id="{61C324E1-BC5B-18EE-A0AD-DC4385409AF8}"/>
              </a:ext>
            </a:extLst>
          </p:cNvPr>
          <p:cNvSpPr>
            <a:spLocks noGrp="1"/>
          </p:cNvSpPr>
          <p:nvPr>
            <p:ph type="subTitle" idx="1"/>
          </p:nvPr>
        </p:nvSpPr>
        <p:spPr>
          <a:xfrm>
            <a:off x="843168" y="1430594"/>
            <a:ext cx="10505661" cy="366680"/>
          </a:xfrm>
        </p:spPr>
        <p:txBody>
          <a:bodyPr>
            <a:normAutofit/>
          </a:bodyPr>
          <a:lstStyle/>
          <a:p>
            <a:pPr rtl="0"/>
            <a:r>
              <a:rPr lang="en-gb" sz="2000" b="0" i="0" u="none" baseline="0">
                <a:latin typeface="Arial" panose="020B0604020202020204" pitchFamily="34" charset="0"/>
                <a:ea typeface="Arial" panose="020B0604020202020204" pitchFamily="34" charset="0"/>
                <a:cs typeface="Arial" panose="020B0604020202020204" pitchFamily="34" charset="0"/>
              </a:rPr>
              <a:t>Company name and date</a:t>
            </a:r>
          </a:p>
        </p:txBody>
      </p:sp>
    </p:spTree>
    <p:extLst>
      <p:ext uri="{BB962C8B-B14F-4D97-AF65-F5344CB8AC3E}">
        <p14:creationId xmlns:p14="http://schemas.microsoft.com/office/powerpoint/2010/main" val="381573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63F02-9E53-FE18-F489-7FC3812D3C04}"/>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7C2E466B-753D-2894-A7AF-BFD928994414}"/>
              </a:ext>
            </a:extLst>
          </p:cNvPr>
          <p:cNvPicPr>
            <a:picLocks noChangeAspect="1"/>
          </p:cNvPicPr>
          <p:nvPr/>
        </p:nvPicPr>
        <p:blipFill>
          <a:blip r:embed="rId3"/>
          <a:srcRect l="39518" r="-1" b="51404"/>
          <a:stretch>
            <a:fillRect/>
          </a:stretch>
        </p:blipFill>
        <p:spPr>
          <a:xfrm>
            <a:off x="-1" y="1444623"/>
            <a:ext cx="4615541" cy="960857"/>
          </a:xfrm>
          <a:prstGeom prst="rect">
            <a:avLst/>
          </a:prstGeom>
        </p:spPr>
      </p:pic>
      <p:sp>
        <p:nvSpPr>
          <p:cNvPr id="2" name="Titel 1">
            <a:extLst>
              <a:ext uri="{FF2B5EF4-FFF2-40B4-BE49-F238E27FC236}">
                <a16:creationId xmlns:a16="http://schemas.microsoft.com/office/drawing/2014/main" id="{3EA54B0F-7461-DD98-849B-F6B06623A16F}"/>
              </a:ext>
            </a:extLst>
          </p:cNvPr>
          <p:cNvSpPr>
            <a:spLocks noGrp="1"/>
          </p:cNvSpPr>
          <p:nvPr>
            <p:ph type="ctrTitle"/>
          </p:nvPr>
        </p:nvSpPr>
        <p:spPr>
          <a:xfrm>
            <a:off x="843169" y="1678330"/>
            <a:ext cx="6869832" cy="649705"/>
          </a:xfrm>
        </p:spPr>
        <p:txBody>
          <a:bodyPr>
            <a:noAutofit/>
          </a:bodyPr>
          <a:lstStyle/>
          <a:p>
            <a:pPr algn="l" rtl="0"/>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rPr>
              <a:t>Is work pressure a bad thing?</a:t>
            </a:r>
            <a:endParaRPr lang="en-gb"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0099439C-C9D1-9AE0-50B0-7937685E7339}"/>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C51BEFF-F712-27C8-F65B-9D7C0B88B8F2}"/>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00C58950-2D71-2C50-B46C-CA14D7861AB0}"/>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228672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EF15-54F1-DC8F-7EED-14F1183CFB78}"/>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DEFFA446-C878-0ED5-1AF8-78EF35FD0738}"/>
              </a:ext>
            </a:extLst>
          </p:cNvPr>
          <p:cNvPicPr>
            <a:picLocks noChangeAspect="1"/>
          </p:cNvPicPr>
          <p:nvPr/>
        </p:nvPicPr>
        <p:blipFill>
          <a:blip r:embed="rId3"/>
          <a:srcRect l="56293" b="51404"/>
          <a:stretch>
            <a:fillRect/>
          </a:stretch>
        </p:blipFill>
        <p:spPr>
          <a:xfrm>
            <a:off x="0" y="1444623"/>
            <a:ext cx="3397109" cy="960857"/>
          </a:xfrm>
          <a:prstGeom prst="rect">
            <a:avLst/>
          </a:prstGeom>
        </p:spPr>
      </p:pic>
      <p:sp>
        <p:nvSpPr>
          <p:cNvPr id="2" name="Titel 1">
            <a:extLst>
              <a:ext uri="{FF2B5EF4-FFF2-40B4-BE49-F238E27FC236}">
                <a16:creationId xmlns:a16="http://schemas.microsoft.com/office/drawing/2014/main" id="{8B1A99DB-8190-5C06-913F-DF39312BB80C}"/>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Is work pressure a bad thing?</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4E54824A-676E-2AE5-6214-9226A40B7447}"/>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55D3D9E-1374-8C3A-85C7-03D5A57D66A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AC8C1BB0-963B-86D4-F327-8319F529FC16}"/>
              </a:ext>
            </a:extLst>
          </p:cNvPr>
          <p:cNvSpPr txBox="1">
            <a:spLocks/>
          </p:cNvSpPr>
          <p:nvPr/>
        </p:nvSpPr>
        <p:spPr>
          <a:xfrm>
            <a:off x="3052968" y="2619703"/>
            <a:ext cx="7156261"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Work pressure is not a problem if:</a:t>
            </a: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it does not last too long,</a:t>
            </a:r>
          </a:p>
          <a:p>
            <a:pPr marL="342900" indent="-342900" algn="l" rtl="0">
              <a:buClr>
                <a:srgbClr val="0086CD"/>
              </a:buClr>
              <a:buFont typeface="Arial" panose="020B0604020202020204" pitchFamily="34" charset="0"/>
              <a:buChar cha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peaks are followed by quiet periods (during which you can recover),</a:t>
            </a:r>
          </a:p>
          <a:p>
            <a:pPr marL="342900" indent="-342900" algn="l" rtl="0">
              <a:buClr>
                <a:srgbClr val="0086CD"/>
              </a:buClr>
              <a:buFont typeface="Arial" panose="020B0604020202020204" pitchFamily="34" charset="0"/>
              <a:buChar cha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the causes are addressed so that work pressure does not lead to work stress.</a:t>
            </a:r>
          </a:p>
          <a:p>
            <a:pPr marL="342900" indent="-342900" algn="l" rtl="0">
              <a:buClr>
                <a:srgbClr val="0086CD"/>
              </a:buClr>
              <a:buFont typeface="Arial" panose="020B0604020202020204" pitchFamily="34" charset="0"/>
              <a:buChar cha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a:endParaRPr lang="en-gb"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1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9F04D-86EA-32BD-589E-574A5F8A7BFB}"/>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75D761E0-0CC3-CAC7-161C-7F46B9A7C270}"/>
              </a:ext>
            </a:extLst>
          </p:cNvPr>
          <p:cNvPicPr>
            <a:picLocks noChangeAspect="1"/>
          </p:cNvPicPr>
          <p:nvPr/>
        </p:nvPicPr>
        <p:blipFill>
          <a:blip r:embed="rId3"/>
          <a:srcRect l="30823" b="51404"/>
          <a:stretch>
            <a:fillRect/>
          </a:stretch>
        </p:blipFill>
        <p:spPr>
          <a:xfrm>
            <a:off x="1" y="1444623"/>
            <a:ext cx="5376738" cy="960857"/>
          </a:xfrm>
          <a:prstGeom prst="rect">
            <a:avLst/>
          </a:prstGeom>
        </p:spPr>
      </p:pic>
      <p:sp>
        <p:nvSpPr>
          <p:cNvPr id="2" name="Titel 1">
            <a:extLst>
              <a:ext uri="{FF2B5EF4-FFF2-40B4-BE49-F238E27FC236}">
                <a16:creationId xmlns:a16="http://schemas.microsoft.com/office/drawing/2014/main" id="{E0805833-CA8F-E53A-A772-18758DEB916B}"/>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Signs that the work pressure is too high</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125A135A-9F37-C21E-8D8E-34F6C533CD1E}"/>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D94414A-E448-2BD8-8AE0-7E86BE6F369E}"/>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15CBAB35-E108-BF3D-0518-7C7730EA02CD}"/>
              </a:ext>
            </a:extLst>
          </p:cNvPr>
          <p:cNvSpPr txBox="1">
            <a:spLocks/>
          </p:cNvSpPr>
          <p:nvPr/>
        </p:nvSpPr>
        <p:spPr>
          <a:xfrm>
            <a:off x="3052968" y="2619703"/>
            <a:ext cx="7750150"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lvl="0" algn="l" rtl="0" eaLnBrk="0" hangingPunct="0">
              <a:buClr>
                <a:srgbClr val="0086CD"/>
              </a:buClr>
              <a:buFontTx/>
              <a:buChar char="•"/>
            </a:pPr>
            <a:r>
              <a:rPr lang="en-gb" sz="20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  You often feel rushed or stressed.</a:t>
            </a:r>
          </a:p>
          <a:p>
            <a:pPr lvl="0" algn="l" rtl="0" eaLnBrk="0" hangingPunct="0">
              <a:buClr>
                <a:srgbClr val="0086CD"/>
              </a:buClr>
              <a:buFontTx/>
              <a:buChar char="•"/>
            </a:pPr>
            <a:endParaRPr lang="en-gb"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en-gb" sz="20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  You have difficulty concentrating or making decisions. </a:t>
            </a:r>
          </a:p>
          <a:p>
            <a:pPr lvl="0" algn="l" rtl="0" eaLnBrk="0" hangingPunct="0">
              <a:buClr>
                <a:srgbClr val="0086CD"/>
              </a:buClr>
              <a:buFontTx/>
              <a:buChar char="•"/>
            </a:pPr>
            <a:endParaRPr lang="en-gb"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en-gb" sz="20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  You have complaints such as headaches, back pain or fatigue. </a:t>
            </a:r>
          </a:p>
          <a:p>
            <a:pPr lvl="0" algn="l" rtl="0" eaLnBrk="0" hangingPunct="0">
              <a:buClr>
                <a:srgbClr val="0086CD"/>
              </a:buClr>
              <a:buFontTx/>
              <a:buChar char="•"/>
            </a:pPr>
            <a:endParaRPr lang="en-gb"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en-gb" sz="20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  Your work and private life are becoming unbalanced.</a:t>
            </a:r>
          </a:p>
          <a:p>
            <a:pPr lvl="0" algn="l" rtl="0" eaLnBrk="0" hangingPunct="0">
              <a:buClr>
                <a:srgbClr val="0086CD"/>
              </a:buClr>
              <a:buFontTx/>
              <a:buChar char="•"/>
            </a:pPr>
            <a:endParaRPr lang="en-gb"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endParaRPr lang="en-gb" altLang="nl-NL" sz="2000" b="0" dirty="0">
              <a:latin typeface="Arial" panose="020B0604020202020204" pitchFamily="34" charset="0"/>
              <a:cs typeface="Arial" panose="020B0604020202020204" pitchFamily="34" charset="0"/>
            </a:endParaRPr>
          </a:p>
          <a:p>
            <a:pPr algn="l" rtl="0">
              <a:buClr>
                <a:srgbClr val="0086CD"/>
              </a:buClr>
            </a:pPr>
            <a:endParaRPr lang="en-gb"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91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7A9D-617C-9AA1-62F3-84812E42FB81}"/>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9D72EE03-BF33-30F5-154E-F71426737D44}"/>
              </a:ext>
            </a:extLst>
          </p:cNvPr>
          <p:cNvPicPr>
            <a:picLocks noChangeAspect="1"/>
          </p:cNvPicPr>
          <p:nvPr/>
        </p:nvPicPr>
        <p:blipFill>
          <a:blip r:embed="rId3"/>
          <a:srcRect l="30823" b="51404"/>
          <a:stretch>
            <a:fillRect/>
          </a:stretch>
        </p:blipFill>
        <p:spPr>
          <a:xfrm>
            <a:off x="1" y="1444623"/>
            <a:ext cx="5376738" cy="960857"/>
          </a:xfrm>
          <a:prstGeom prst="rect">
            <a:avLst/>
          </a:prstGeom>
        </p:spPr>
      </p:pic>
      <p:sp>
        <p:nvSpPr>
          <p:cNvPr id="2" name="Titel 1">
            <a:extLst>
              <a:ext uri="{FF2B5EF4-FFF2-40B4-BE49-F238E27FC236}">
                <a16:creationId xmlns:a16="http://schemas.microsoft.com/office/drawing/2014/main" id="{8572F734-E518-D005-B064-4CF2F3849C08}"/>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What can you do yourself?</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BC46058A-1C68-CEA2-31DF-022ECABD67EE}"/>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5BF9109-E7B9-072E-1363-661FFE06EF8A}"/>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985262E2-F8E9-035D-3321-EDC57325A6AE}"/>
              </a:ext>
            </a:extLst>
          </p:cNvPr>
          <p:cNvSpPr txBox="1">
            <a:spLocks/>
          </p:cNvSpPr>
          <p:nvPr/>
        </p:nvSpPr>
        <p:spPr>
          <a:xfrm>
            <a:off x="3052968" y="2619703"/>
            <a:ext cx="7750150"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lvl="0" algn="l" rtl="0" eaLnBrk="0" hangingPunct="0">
              <a:buClr>
                <a:srgbClr val="0086CD"/>
              </a:buClr>
              <a:buFontTx/>
              <a:buChar cha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Set priorities: what really needs to be done today? </a:t>
            </a:r>
          </a:p>
          <a:p>
            <a:pPr lvl="0" algn="l" rtl="0" eaLnBrk="0" hangingPunct="0">
              <a:buClr>
                <a:srgbClr val="0086CD"/>
              </a:buClr>
              <a:buFontTx/>
              <a:buChar char="•"/>
            </a:pPr>
            <a:endParaRPr lang="en-gb"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Take breaks and make sure you get some exercise, preferably outdoors.</a:t>
            </a:r>
          </a:p>
          <a:p>
            <a:pPr lvl="0" algn="l" rtl="0" eaLnBrk="0" hangingPunct="0">
              <a:buClr>
                <a:srgbClr val="0086CD"/>
              </a:buClr>
              <a:buFontTx/>
              <a:buChar char="•"/>
            </a:pPr>
            <a:endParaRPr lang="en-gb"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Divide tasks or ask colleagues for help. </a:t>
            </a:r>
          </a:p>
          <a:p>
            <a:pPr lvl="0" algn="l" rtl="0" eaLnBrk="0" hangingPunct="0">
              <a:buClr>
                <a:srgbClr val="0086CD"/>
              </a:buClr>
              <a:buFontTx/>
              <a:buChar char="•"/>
            </a:pPr>
            <a:endParaRPr lang="en-gb"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Set boundaries and dare to say no.</a:t>
            </a:r>
          </a:p>
          <a:p>
            <a:pPr lvl="0" algn="l" rtl="0" eaLnBrk="0" hangingPunct="0">
              <a:buClr>
                <a:srgbClr val="0086CD"/>
              </a:buClr>
              <a:buFontTx/>
              <a:buChar char="•"/>
            </a:pPr>
            <a:endParaRPr lang="en-gb"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endParaRPr lang="en-gb" altLang="nl-NL" sz="2000" b="0" dirty="0">
              <a:solidFill>
                <a:schemeClr val="tx1"/>
              </a:solidFill>
              <a:latin typeface="Arial" panose="020B0604020202020204" pitchFamily="34" charset="0"/>
              <a:cs typeface="Arial" panose="020B0604020202020204" pitchFamily="34" charset="0"/>
            </a:endParaRPr>
          </a:p>
          <a:p>
            <a:pPr algn="l" rtl="0">
              <a:buClr>
                <a:srgbClr val="0086CD"/>
              </a:buClr>
            </a:pPr>
            <a:endParaRPr lang="en-gb"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71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A68A-7856-5062-F959-14B9232676DF}"/>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C1596719-AE7D-E8F4-A317-1CBDFD532925}"/>
              </a:ext>
            </a:extLst>
          </p:cNvPr>
          <p:cNvPicPr>
            <a:picLocks noChangeAspect="1"/>
          </p:cNvPicPr>
          <p:nvPr/>
        </p:nvPicPr>
        <p:blipFill>
          <a:blip r:embed="rId3"/>
          <a:srcRect l="70847" b="51404"/>
          <a:stretch>
            <a:fillRect/>
          </a:stretch>
        </p:blipFill>
        <p:spPr>
          <a:xfrm>
            <a:off x="-1" y="1444623"/>
            <a:ext cx="2265893" cy="960857"/>
          </a:xfrm>
          <a:prstGeom prst="rect">
            <a:avLst/>
          </a:prstGeom>
        </p:spPr>
      </p:pic>
      <p:sp>
        <p:nvSpPr>
          <p:cNvPr id="2" name="Titel 1">
            <a:extLst>
              <a:ext uri="{FF2B5EF4-FFF2-40B4-BE49-F238E27FC236}">
                <a16:creationId xmlns:a16="http://schemas.microsoft.com/office/drawing/2014/main" id="{989C26B3-2837-E9FE-9F67-02277A3B756B}"/>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In short:</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7B087B38-1B94-8F52-99EC-D3188A39BE95}"/>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A7783DF-98D3-6C10-3586-BCEE2CEA08DE}"/>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B2EB2134-F83F-97B0-5B34-E42B65B2A41A}"/>
              </a:ext>
            </a:extLst>
          </p:cNvPr>
          <p:cNvSpPr txBox="1">
            <a:spLocks/>
          </p:cNvSpPr>
          <p:nvPr/>
        </p:nvSpPr>
        <p:spPr>
          <a:xfrm>
            <a:off x="3052968" y="2619703"/>
            <a:ext cx="8023527"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285750" indent="-285750" algn="l" rtl="0" eaLnBrk="0" hangingPunct="0">
              <a:buClr>
                <a:srgbClr val="0086CD"/>
              </a:buClr>
              <a:buFontTx/>
              <a:buChar cha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It is normal to feel pressure, but beware of too much or prolonged pressure. </a:t>
            </a:r>
          </a:p>
          <a:p>
            <a:pPr marL="285750" indent="-285750" algn="l" rtl="0" eaLnBrk="0" hangingPunct="0">
              <a:buClr>
                <a:srgbClr val="0086CD"/>
              </a:buClr>
              <a:buFontTx/>
              <a:buChar char="•"/>
            </a:pPr>
            <a:endParaRPr lang="en-gb" sz="2000" b="0" dirty="0">
              <a:solidFill>
                <a:schemeClr val="tx1"/>
              </a:solidFill>
              <a:latin typeface="Arial" panose="020B0604020202020204" pitchFamily="34" charset="0"/>
              <a:cs typeface="Arial" panose="020B0604020202020204" pitchFamily="34" charset="0"/>
            </a:endParaRPr>
          </a:p>
          <a:p>
            <a:pPr marL="285750" indent="-285750" algn="l" rtl="0" eaLnBrk="0" hangingPunct="0">
              <a:buClr>
                <a:srgbClr val="0086CD"/>
              </a:buClr>
              <a:buFontTx/>
              <a:buChar cha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Raise the alarm in good time if you are suffering from work pressure. Talk about it with your managers or a colleague. Work together to find solutions.</a:t>
            </a:r>
          </a:p>
          <a:p>
            <a:pPr lvl="0" algn="l" rtl="0" eaLnBrk="0" hangingPunct="0">
              <a:buClr>
                <a:srgbClr val="0086CD"/>
              </a:buClr>
            </a:pPr>
            <a:endParaRPr lang="en-gb" altLang="nl-NL" sz="2000" b="0" dirty="0">
              <a:solidFill>
                <a:schemeClr val="tx1"/>
              </a:solidFill>
              <a:latin typeface="Arial" panose="020B0604020202020204" pitchFamily="34" charset="0"/>
              <a:cs typeface="Arial" panose="020B0604020202020204" pitchFamily="34" charset="0"/>
            </a:endParaRPr>
          </a:p>
          <a:p>
            <a:pPr algn="l" rtl="0">
              <a:buClr>
                <a:srgbClr val="0086CD"/>
              </a:buClr>
            </a:pPr>
            <a:endParaRPr lang="en-gb"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32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7736-155C-7CEE-F470-3AEF91EC0EC9}"/>
            </a:ext>
          </a:extLst>
        </p:cNvPr>
        <p:cNvGrpSpPr/>
        <p:nvPr/>
      </p:nvGrpSpPr>
      <p:grpSpPr>
        <a:xfrm>
          <a:off x="0" y="0"/>
          <a:ext cx="0" cy="0"/>
          <a:chOff x="0" y="0"/>
          <a:chExt cx="0" cy="0"/>
        </a:xfrm>
      </p:grpSpPr>
      <p:pic>
        <p:nvPicPr>
          <p:cNvPr id="9" name="Afbeelding 8" descr="Afbeelding met zwart-wit&#10;&#10;Beschrijving automatisch gegenereerd met lage betrouwbaarheid">
            <a:extLst>
              <a:ext uri="{FF2B5EF4-FFF2-40B4-BE49-F238E27FC236}">
                <a16:creationId xmlns:a16="http://schemas.microsoft.com/office/drawing/2014/main" id="{6209F36E-6C43-5E4F-7C6A-1857F3CF3B02}"/>
              </a:ext>
            </a:extLst>
          </p:cNvPr>
          <p:cNvPicPr>
            <a:picLocks noChangeAspect="1"/>
          </p:cNvPicPr>
          <p:nvPr/>
        </p:nvPicPr>
        <p:blipFill>
          <a:blip r:embed="rId2"/>
          <a:srcRect t="2320" b="8431"/>
          <a:stretch/>
        </p:blipFill>
        <p:spPr>
          <a:xfrm>
            <a:off x="838200" y="1138990"/>
            <a:ext cx="10505661" cy="4990878"/>
          </a:xfrm>
          <a:prstGeom prst="rect">
            <a:avLst/>
          </a:prstGeom>
        </p:spPr>
      </p:pic>
      <p:sp>
        <p:nvSpPr>
          <p:cNvPr id="6" name="Ondertitel 2">
            <a:extLst>
              <a:ext uri="{FF2B5EF4-FFF2-40B4-BE49-F238E27FC236}">
                <a16:creationId xmlns:a16="http://schemas.microsoft.com/office/drawing/2014/main" id="{0E5BB89C-0580-5871-D2F8-B4C56456CEF8}"/>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info@5xbeter.nl</a:t>
            </a:r>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rPr>
              <a:t>   |   </a:t>
            </a:r>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www.5xbeter.nl</a:t>
            </a:r>
            <a:endParaRPr lang="en-gb" b="1" dirty="0">
              <a:solidFill>
                <a:schemeClr val="bg1"/>
              </a:solidFill>
              <a:latin typeface="Arial" panose="020B0604020202020204" pitchFamily="34" charset="0"/>
              <a:cs typeface="Arial" panose="020B0604020202020204" pitchFamily="34" charset="0"/>
            </a:endParaRPr>
          </a:p>
          <a:p>
            <a:pPr marL="0" indent="0" algn="l" rtl="0">
              <a:buNone/>
            </a:pPr>
            <a:endParaRPr lang="en-gb"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7BD2D58D-27DB-9BAF-8F64-D00FA1A3187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3" name="Afbeelding 2" descr="Afbeelding met schermopname, Rechthoek&#10;&#10;Automatisch gegenereerde beschrijving">
            <a:extLst>
              <a:ext uri="{FF2B5EF4-FFF2-40B4-BE49-F238E27FC236}">
                <a16:creationId xmlns:a16="http://schemas.microsoft.com/office/drawing/2014/main" id="{4FC31023-30A4-C5F0-C4CA-7B575F85BC47}"/>
              </a:ext>
            </a:extLst>
          </p:cNvPr>
          <p:cNvPicPr>
            <a:picLocks noChangeAspect="1"/>
          </p:cNvPicPr>
          <p:nvPr/>
        </p:nvPicPr>
        <p:blipFill>
          <a:blip r:embed="rId5"/>
          <a:srcRect l="54022" b="51404"/>
          <a:stretch/>
        </p:blipFill>
        <p:spPr>
          <a:xfrm>
            <a:off x="0" y="1400379"/>
            <a:ext cx="3573640" cy="960857"/>
          </a:xfrm>
          <a:prstGeom prst="rect">
            <a:avLst/>
          </a:prstGeom>
        </p:spPr>
      </p:pic>
      <p:sp>
        <p:nvSpPr>
          <p:cNvPr id="4" name="Titel 1">
            <a:extLst>
              <a:ext uri="{FF2B5EF4-FFF2-40B4-BE49-F238E27FC236}">
                <a16:creationId xmlns:a16="http://schemas.microsoft.com/office/drawing/2014/main" id="{B85874DE-444D-FE16-F32D-67262585BD22}"/>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en-gb" sz="4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Questions?</a:t>
            </a:r>
            <a:endParaRPr lang="en-gb" sz="4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34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6E6DB-BFFE-EF5E-6A21-4BD6167618F5}"/>
            </a:ext>
          </a:extLst>
        </p:cNvPr>
        <p:cNvGrpSpPr/>
        <p:nvPr/>
      </p:nvGrpSpPr>
      <p:grpSpPr>
        <a:xfrm>
          <a:off x="0" y="0"/>
          <a:ext cx="0" cy="0"/>
          <a:chOff x="0" y="0"/>
          <a:chExt cx="0" cy="0"/>
        </a:xfrm>
      </p:grpSpPr>
      <p:sp>
        <p:nvSpPr>
          <p:cNvPr id="6" name="Ondertitel 2">
            <a:extLst>
              <a:ext uri="{FF2B5EF4-FFF2-40B4-BE49-F238E27FC236}">
                <a16:creationId xmlns:a16="http://schemas.microsoft.com/office/drawing/2014/main" id="{82A39C81-B8B4-4FD9-8E88-C892411A55FA}"/>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info@5xbeter.nl</a:t>
            </a:r>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rPr>
              <a:t>   |   </a:t>
            </a:r>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en-gb" b="1" dirty="0">
              <a:solidFill>
                <a:schemeClr val="bg1"/>
              </a:solidFill>
              <a:latin typeface="Arial" panose="020B0604020202020204" pitchFamily="34" charset="0"/>
              <a:cs typeface="Arial" panose="020B0604020202020204" pitchFamily="34" charset="0"/>
            </a:endParaRPr>
          </a:p>
          <a:p>
            <a:pPr marL="0" indent="0" algn="l" rtl="0">
              <a:buNone/>
            </a:pPr>
            <a:endParaRPr lang="en-gb"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27A67ADB-F25A-4D80-AB74-8612478F66EC}"/>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3" name="Afbeelding 2" descr="Afbeelding met schermopname, Rechthoek&#10;&#10;Automatisch gegenereerde beschrijving">
            <a:extLst>
              <a:ext uri="{FF2B5EF4-FFF2-40B4-BE49-F238E27FC236}">
                <a16:creationId xmlns:a16="http://schemas.microsoft.com/office/drawing/2014/main" id="{608DAE63-D948-C359-EA9F-10BF16160DDB}"/>
              </a:ext>
            </a:extLst>
          </p:cNvPr>
          <p:cNvPicPr>
            <a:picLocks noChangeAspect="1"/>
          </p:cNvPicPr>
          <p:nvPr/>
        </p:nvPicPr>
        <p:blipFill>
          <a:blip r:embed="rId4"/>
          <a:srcRect l="39742" b="51404"/>
          <a:stretch/>
        </p:blipFill>
        <p:spPr>
          <a:xfrm>
            <a:off x="0" y="1400379"/>
            <a:ext cx="4683484" cy="960857"/>
          </a:xfrm>
          <a:prstGeom prst="rect">
            <a:avLst/>
          </a:prstGeom>
        </p:spPr>
      </p:pic>
      <p:sp>
        <p:nvSpPr>
          <p:cNvPr id="4" name="Titel 1">
            <a:extLst>
              <a:ext uri="{FF2B5EF4-FFF2-40B4-BE49-F238E27FC236}">
                <a16:creationId xmlns:a16="http://schemas.microsoft.com/office/drawing/2014/main" id="{A8D58156-E9ED-0C3B-CF95-3179305E1409}"/>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en-gb" sz="4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Need help?</a:t>
            </a:r>
            <a:endParaRPr lang="en-gb" sz="4000" b="0" dirty="0">
              <a:solidFill>
                <a:schemeClr val="bg1"/>
              </a:solidFill>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0A38D03F-79AE-F8D5-5456-7A397A4FBEB1}"/>
              </a:ext>
            </a:extLst>
          </p:cNvPr>
          <p:cNvSpPr txBox="1">
            <a:spLocks/>
          </p:cNvSpPr>
          <p:nvPr/>
        </p:nvSpPr>
        <p:spPr>
          <a:xfrm>
            <a:off x="848139" y="2667002"/>
            <a:ext cx="10434762"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defTabSz="360000" rtl="0">
              <a:buClr>
                <a:srgbClr val="E30613"/>
              </a:buCl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Discuss it with your manager or contact the health and safety officer.</a:t>
            </a:r>
            <a:endParaRPr lang="en-gb" sz="2000" dirty="0">
              <a:solidFill>
                <a:schemeClr val="tx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B0ED5A92-3D4D-6D11-2349-EC7B091C895D}"/>
              </a:ext>
            </a:extLst>
          </p:cNvPr>
          <p:cNvSpPr txBox="1">
            <a:spLocks/>
          </p:cNvSpPr>
          <p:nvPr/>
        </p:nvSpPr>
        <p:spPr>
          <a:xfrm>
            <a:off x="848138" y="3486115"/>
            <a:ext cx="10053099" cy="154706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defTabSz="360000" rtl="0">
              <a:lnSpc>
                <a:spcPct val="150000"/>
              </a:lnSpc>
              <a:buClr>
                <a:srgbClr val="E30613"/>
              </a:buCl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Consult an Improvement Coach from 5xbeter: </a:t>
            </a:r>
            <a:r>
              <a:rPr lang="en-gb" sz="2000" b="1" i="0" u="sng" baseline="0">
                <a:solidFill>
                  <a:schemeClr val="tx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en-gb" sz="2000" u="sng" dirty="0">
              <a:solidFill>
                <a:schemeClr val="tx1"/>
              </a:solidFill>
              <a:latin typeface="Arial" panose="020B0604020202020204" pitchFamily="34" charset="0"/>
              <a:cs typeface="Arial" panose="020B0604020202020204" pitchFamily="34" charset="0"/>
            </a:endParaRPr>
          </a:p>
          <a:p>
            <a:pPr defTabSz="360000" rtl="0">
              <a:lnSpc>
                <a:spcPct val="150000"/>
              </a:lnSpc>
              <a:buClr>
                <a:srgbClr val="E30613"/>
              </a:buClr>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Or call the </a:t>
            </a:r>
            <a:r>
              <a:rPr lang="en-gb" sz="2000" b="1" i="0" u="none" baseline="0">
                <a:solidFill>
                  <a:srgbClr val="E30613"/>
                </a:solidFill>
                <a:latin typeface="Arial" panose="020B0604020202020204" pitchFamily="34" charset="0"/>
                <a:ea typeface="Arial" panose="020B0604020202020204" pitchFamily="34" charset="0"/>
                <a:cs typeface="Arial" panose="020B0604020202020204" pitchFamily="34" charset="0"/>
              </a:rPr>
              <a:t>FREE</a:t>
            </a:r>
            <a:r>
              <a:rPr lang="en-gb" sz="2000" b="1" i="0" u="none" baseline="0">
                <a:solidFill>
                  <a:schemeClr val="tx1"/>
                </a:solidFill>
                <a:latin typeface="Arial" panose="020B0604020202020204" pitchFamily="34" charset="0"/>
                <a:ea typeface="Arial" panose="020B0604020202020204" pitchFamily="34" charset="0"/>
                <a:cs typeface="Arial" panose="020B0604020202020204" pitchFamily="34" charset="0"/>
              </a:rPr>
              <a:t> Improvement Line: 0800 – 55 55 005</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2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630CB60D-3D78-0B7E-5C38-54869D7562C9}"/>
              </a:ext>
            </a:extLst>
          </p:cNvPr>
          <p:cNvPicPr>
            <a:picLocks noChangeAspect="1"/>
          </p:cNvPicPr>
          <p:nvPr/>
        </p:nvPicPr>
        <p:blipFill>
          <a:blip r:embed="rId3"/>
          <a:srcRect l="11621" r="11621"/>
          <a:stretch/>
        </p:blipFill>
        <p:spPr>
          <a:xfrm>
            <a:off x="6803666" y="1767735"/>
            <a:ext cx="4540193" cy="3943253"/>
          </a:xfrm>
          <a:prstGeom prst="rect">
            <a:avLst/>
          </a:prstGeom>
        </p:spPr>
      </p:pic>
      <p:pic>
        <p:nvPicPr>
          <p:cNvPr id="5" name="Afbeelding 4" descr="Afbeelding met schermopname, Rechthoek&#10;&#10;Automatisch gegenereerde beschrijving">
            <a:extLst>
              <a:ext uri="{FF2B5EF4-FFF2-40B4-BE49-F238E27FC236}">
                <a16:creationId xmlns:a16="http://schemas.microsoft.com/office/drawing/2014/main" id="{98208728-03D3-BDB9-B17C-77F739714D49}"/>
              </a:ext>
            </a:extLst>
          </p:cNvPr>
          <p:cNvPicPr>
            <a:picLocks noChangeAspect="1"/>
          </p:cNvPicPr>
          <p:nvPr/>
        </p:nvPicPr>
        <p:blipFill>
          <a:blip r:embed="rId4"/>
          <a:srcRect l="25823" r="-1" b="51404"/>
          <a:stretch/>
        </p:blipFill>
        <p:spPr>
          <a:xfrm>
            <a:off x="0" y="1444623"/>
            <a:ext cx="5765414" cy="960857"/>
          </a:xfrm>
          <a:prstGeom prst="rect">
            <a:avLst/>
          </a:prstGeom>
        </p:spPr>
      </p:pic>
      <p:sp>
        <p:nvSpPr>
          <p:cNvPr id="2" name="Titel 1">
            <a:extLst>
              <a:ext uri="{FF2B5EF4-FFF2-40B4-BE49-F238E27FC236}">
                <a16:creationId xmlns:a16="http://schemas.microsoft.com/office/drawing/2014/main" id="{0354211E-D0BB-DA43-90EC-ADA3CF04A14B}"/>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What can we do?</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6D83F33D-4636-13C8-D549-A256858C255C}"/>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C6B79CA-06D8-F486-ED01-3CD3B79C328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5A1C747-42BC-5987-88E4-417EA0055C7A}"/>
              </a:ext>
            </a:extLst>
          </p:cNvPr>
          <p:cNvSpPr txBox="1">
            <a:spLocks/>
          </p:cNvSpPr>
          <p:nvPr/>
        </p:nvSpPr>
        <p:spPr>
          <a:xfrm>
            <a:off x="843169" y="2739761"/>
            <a:ext cx="5699244" cy="297122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lnSpc>
                <a:spcPct val="150000"/>
              </a:lnSpc>
              <a:buFont typeface="+mj-lt"/>
              <a:buAutoNum type="arabicPeriod"/>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What is work pressure?</a:t>
            </a:r>
          </a:p>
          <a:p>
            <a:pPr algn="l" rtl="0">
              <a:lnSpc>
                <a:spcPct val="150000"/>
              </a:lnSpc>
              <a:buFont typeface="+mj-lt"/>
              <a:buAutoNum type="arabicPeriod"/>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Energy boosters and energy drainers</a:t>
            </a:r>
          </a:p>
          <a:p>
            <a:pPr algn="l" rtl="0">
              <a:lnSpc>
                <a:spcPct val="150000"/>
              </a:lnSpc>
              <a:buFont typeface="+mj-lt"/>
              <a:buAutoNum type="arabicPeriod"/>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How do you recognise signs of stress?</a:t>
            </a:r>
          </a:p>
          <a:p>
            <a:pPr algn="l" rtl="0">
              <a:lnSpc>
                <a:spcPct val="150000"/>
              </a:lnSpc>
              <a:buFont typeface="+mj-lt"/>
              <a:buAutoNum type="arabicPeriod"/>
            </a:pPr>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  What can you do to combat work pressure? </a:t>
            </a:r>
          </a:p>
        </p:txBody>
      </p:sp>
    </p:spTree>
    <p:extLst>
      <p:ext uri="{BB962C8B-B14F-4D97-AF65-F5344CB8AC3E}">
        <p14:creationId xmlns:p14="http://schemas.microsoft.com/office/powerpoint/2010/main" val="251505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171ED-D667-5D8C-A52E-3E7883AA65B3}"/>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0A0D5171-36F7-E5F1-BC89-F93C0C61D6F1}"/>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7F8C8A7E-2D07-B04F-BDFE-4C1C362A6FE3}"/>
              </a:ext>
            </a:extLst>
          </p:cNvPr>
          <p:cNvSpPr>
            <a:spLocks noGrp="1"/>
          </p:cNvSpPr>
          <p:nvPr>
            <p:ph type="ctrTitle"/>
          </p:nvPr>
        </p:nvSpPr>
        <p:spPr>
          <a:xfrm>
            <a:off x="843169" y="1678330"/>
            <a:ext cx="6869832" cy="649705"/>
          </a:xfrm>
        </p:spPr>
        <p:txBody>
          <a:bodyPr>
            <a:noAutofit/>
          </a:bodyPr>
          <a:lstStyle/>
          <a:p>
            <a:pPr algn="l" rtl="0"/>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rPr>
              <a:t>What do you understand by work pressure?</a:t>
            </a:r>
            <a:endParaRPr lang="en-gb"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3D466B30-0D24-A0D7-61A2-E462A9ECBBCD}"/>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CCA528A-1800-B342-EC7F-685CD38127D4}"/>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061AD966-90FD-5ADE-03F3-1B35625BD42C}"/>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30602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7564-1F85-0917-9DC9-1E1B9497088C}"/>
            </a:ext>
          </a:extLst>
        </p:cNvPr>
        <p:cNvGrpSpPr/>
        <p:nvPr/>
      </p:nvGrpSpPr>
      <p:grpSpPr>
        <a:xfrm>
          <a:off x="0" y="0"/>
          <a:ext cx="0" cy="0"/>
          <a:chOff x="0" y="0"/>
          <a:chExt cx="0" cy="0"/>
        </a:xfrm>
      </p:grpSpPr>
      <p:pic>
        <p:nvPicPr>
          <p:cNvPr id="19" name="Afbeelding 18">
            <a:extLst>
              <a:ext uri="{FF2B5EF4-FFF2-40B4-BE49-F238E27FC236}">
                <a16:creationId xmlns:a16="http://schemas.microsoft.com/office/drawing/2014/main" id="{B6A803C0-2FCB-06A0-2C48-0B59ECBBCA4A}"/>
              </a:ext>
            </a:extLst>
          </p:cNvPr>
          <p:cNvPicPr>
            <a:picLocks noChangeAspect="1"/>
          </p:cNvPicPr>
          <p:nvPr/>
        </p:nvPicPr>
        <p:blipFill>
          <a:blip r:embed="rId3"/>
          <a:srcRect l="11014" r="11014"/>
          <a:stretch/>
        </p:blipFill>
        <p:spPr>
          <a:xfrm>
            <a:off x="6803664" y="1801139"/>
            <a:ext cx="4540195" cy="3881875"/>
          </a:xfrm>
          <a:prstGeom prst="rect">
            <a:avLst/>
          </a:prstGeom>
        </p:spPr>
      </p:pic>
      <p:sp>
        <p:nvSpPr>
          <p:cNvPr id="3" name="Ondertitel 2">
            <a:extLst>
              <a:ext uri="{FF2B5EF4-FFF2-40B4-BE49-F238E27FC236}">
                <a16:creationId xmlns:a16="http://schemas.microsoft.com/office/drawing/2014/main" id="{9245CB90-8EB5-4718-F7F1-A5EFB2ED3900}"/>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12ADB1FA-9361-AB94-3A92-9B3BCCFBB1F9}"/>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9" name="Afbeelding 8" descr="Afbeelding met schermopname, Rechthoek&#10;&#10;Automatisch gegenereerde beschrijving">
            <a:extLst>
              <a:ext uri="{FF2B5EF4-FFF2-40B4-BE49-F238E27FC236}">
                <a16:creationId xmlns:a16="http://schemas.microsoft.com/office/drawing/2014/main" id="{71CC26E8-81EB-7E52-E7A6-CF55F1A1602A}"/>
              </a:ext>
            </a:extLst>
          </p:cNvPr>
          <p:cNvPicPr>
            <a:picLocks noChangeAspect="1"/>
          </p:cNvPicPr>
          <p:nvPr/>
        </p:nvPicPr>
        <p:blipFill>
          <a:blip r:embed="rId4"/>
          <a:srcRect l="56331" b="51404"/>
          <a:stretch>
            <a:fillRect/>
          </a:stretch>
        </p:blipFill>
        <p:spPr>
          <a:xfrm>
            <a:off x="0" y="1444623"/>
            <a:ext cx="3394143" cy="960857"/>
          </a:xfrm>
          <a:prstGeom prst="rect">
            <a:avLst/>
          </a:prstGeom>
        </p:spPr>
      </p:pic>
      <p:sp>
        <p:nvSpPr>
          <p:cNvPr id="10" name="Titel 1">
            <a:extLst>
              <a:ext uri="{FF2B5EF4-FFF2-40B4-BE49-F238E27FC236}">
                <a16:creationId xmlns:a16="http://schemas.microsoft.com/office/drawing/2014/main" id="{F9E279B4-1A05-AB62-313D-B7A9474E9208}"/>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What is work pressure?</a:t>
            </a:r>
            <a:endParaRPr lang="en-gb" sz="2000" b="0" dirty="0">
              <a:solidFill>
                <a:schemeClr val="bg1"/>
              </a:solidFill>
              <a:latin typeface="Arial" panose="020B0604020202020204" pitchFamily="34" charset="0"/>
              <a:cs typeface="Arial" panose="020B0604020202020204" pitchFamily="34" charset="0"/>
            </a:endParaRPr>
          </a:p>
        </p:txBody>
      </p:sp>
      <p:sp>
        <p:nvSpPr>
          <p:cNvPr id="16" name="Titel 1">
            <a:extLst>
              <a:ext uri="{FF2B5EF4-FFF2-40B4-BE49-F238E27FC236}">
                <a16:creationId xmlns:a16="http://schemas.microsoft.com/office/drawing/2014/main" id="{91970EDB-6F90-BC7A-888B-90A8E62A27E6}"/>
              </a:ext>
            </a:extLst>
          </p:cNvPr>
          <p:cNvSpPr txBox="1">
            <a:spLocks/>
          </p:cNvSpPr>
          <p:nvPr/>
        </p:nvSpPr>
        <p:spPr>
          <a:xfrm>
            <a:off x="843169" y="2911413"/>
            <a:ext cx="5520577" cy="22339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Work pressure is the amount of work you are asked to do and the time and resources you have to do that work properly.</a:t>
            </a:r>
            <a:br>
              <a:rPr lang="en-gb" sz="2000" b="0">
                <a:solidFill>
                  <a:schemeClr val="tx1"/>
                </a:solidFill>
                <a:latin typeface="Arial" panose="020B0604020202020204" pitchFamily="34" charset="0"/>
                <a:cs typeface="Arial" panose="020B0604020202020204" pitchFamily="34" charset="0"/>
              </a:rPr>
            </a:br>
            <a:endParaRPr lang="en-gb" sz="2000" b="0" dirty="0">
              <a:solidFill>
                <a:schemeClr val="tx1"/>
              </a:solidFill>
              <a:latin typeface="Arial" panose="020B0604020202020204" pitchFamily="34" charset="0"/>
              <a:cs typeface="Arial" panose="020B0604020202020204" pitchFamily="34" charset="0"/>
            </a:endParaRPr>
          </a:p>
          <a:p>
            <a:pPr algn="l" rtl="0"/>
            <a:r>
              <a:rPr lang="en-gb" sz="2000" b="0" i="0" u="none" baseline="0">
                <a:solidFill>
                  <a:schemeClr val="tx1"/>
                </a:solidFill>
                <a:latin typeface="Arial" panose="020B0604020202020204" pitchFamily="34" charset="0"/>
                <a:ea typeface="Arial" panose="020B0604020202020204" pitchFamily="34" charset="0"/>
                <a:cs typeface="Arial" panose="020B0604020202020204" pitchFamily="34" charset="0"/>
              </a:rPr>
              <a:t>Excessive work pressure can lead to stress, illness, absenteeism and mistakes.</a:t>
            </a:r>
          </a:p>
        </p:txBody>
      </p:sp>
    </p:spTree>
    <p:extLst>
      <p:ext uri="{BB962C8B-B14F-4D97-AF65-F5344CB8AC3E}">
        <p14:creationId xmlns:p14="http://schemas.microsoft.com/office/powerpoint/2010/main" val="238986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EF12-0725-C4F1-858F-0777EFFE151C}"/>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783AD6C3-BF9B-566F-B863-3EA507E33432}"/>
              </a:ext>
            </a:extLst>
          </p:cNvPr>
          <p:cNvPicPr>
            <a:picLocks noChangeAspect="1"/>
          </p:cNvPicPr>
          <p:nvPr/>
        </p:nvPicPr>
        <p:blipFill>
          <a:blip r:embed="rId3"/>
          <a:srcRect l="11528" r="11528"/>
          <a:stretch/>
        </p:blipFill>
        <p:spPr>
          <a:xfrm>
            <a:off x="6803665" y="1777211"/>
            <a:ext cx="4540193" cy="3933777"/>
          </a:xfrm>
          <a:prstGeom prst="rect">
            <a:avLst/>
          </a:prstGeom>
        </p:spPr>
      </p:pic>
      <p:pic>
        <p:nvPicPr>
          <p:cNvPr id="5" name="Afbeelding 4" descr="Afbeelding met schermopname, Rechthoek&#10;&#10;Automatisch gegenereerde beschrijving">
            <a:extLst>
              <a:ext uri="{FF2B5EF4-FFF2-40B4-BE49-F238E27FC236}">
                <a16:creationId xmlns:a16="http://schemas.microsoft.com/office/drawing/2014/main" id="{5C76C70F-514B-D6D5-022B-CB70663E0597}"/>
              </a:ext>
            </a:extLst>
          </p:cNvPr>
          <p:cNvPicPr>
            <a:picLocks noChangeAspect="1"/>
          </p:cNvPicPr>
          <p:nvPr/>
        </p:nvPicPr>
        <p:blipFill>
          <a:blip r:embed="rId4"/>
          <a:srcRect l="55795" r="-1" b="51404"/>
          <a:stretch>
            <a:fillRect/>
          </a:stretch>
        </p:blipFill>
        <p:spPr>
          <a:xfrm>
            <a:off x="-1" y="1444623"/>
            <a:ext cx="3435871" cy="960857"/>
          </a:xfrm>
          <a:prstGeom prst="rect">
            <a:avLst/>
          </a:prstGeom>
        </p:spPr>
      </p:pic>
      <p:sp>
        <p:nvSpPr>
          <p:cNvPr id="2" name="Titel 1">
            <a:extLst>
              <a:ext uri="{FF2B5EF4-FFF2-40B4-BE49-F238E27FC236}">
                <a16:creationId xmlns:a16="http://schemas.microsoft.com/office/drawing/2014/main" id="{D9BDCA97-3EF5-A1A9-0F0E-644A2493271F}"/>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In or out of balance?</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52263261-49A9-8844-2F11-57A12DF36E55}"/>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9F6B34D-F7B0-4193-C7F5-67FDF3AF225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FB1281E-D0D4-5519-CD6B-7FAEA5E7E27E}"/>
              </a:ext>
            </a:extLst>
          </p:cNvPr>
          <p:cNvSpPr txBox="1">
            <a:spLocks/>
          </p:cNvSpPr>
          <p:nvPr/>
        </p:nvSpPr>
        <p:spPr>
          <a:xfrm>
            <a:off x="843169" y="2666872"/>
            <a:ext cx="5252831" cy="256673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spcAft>
                <a:spcPts val="450"/>
              </a:spcAft>
            </a:pPr>
            <a:r>
              <a:rPr lang="en-gb" sz="2000" b="0" i="0" u="none" baseline="0">
                <a:solidFill>
                  <a:schemeClr val="tx1"/>
                </a:solidFill>
                <a:latin typeface="Arial" panose="020B0604020202020204" pitchFamily="34" charset="0"/>
                <a:ea typeface="Verdana" panose="020B0604030504040204" pitchFamily="34" charset="0"/>
                <a:cs typeface="Arial" panose="020B0604020202020204" pitchFamily="34" charset="0"/>
              </a:rPr>
              <a:t>Work pressure reflects the balance between energy boosters and energy drainers. </a:t>
            </a:r>
          </a:p>
          <a:p>
            <a:pPr algn="l" rtl="0">
              <a:spcAft>
                <a:spcPts val="450"/>
              </a:spcAft>
            </a:pPr>
            <a:endParaRPr lang="en-gb"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l" rtl="0">
              <a:spcAft>
                <a:spcPts val="450"/>
              </a:spcAft>
            </a:pPr>
            <a:r>
              <a:rPr lang="en-gb" sz="2000" b="0" i="0" u="none" baseline="0">
                <a:solidFill>
                  <a:schemeClr val="tx1"/>
                </a:solidFill>
                <a:latin typeface="Arial" panose="020B0604020202020204" pitchFamily="34" charset="0"/>
                <a:ea typeface="Verdana" panose="020B0604030504040204" pitchFamily="34" charset="0"/>
                <a:cs typeface="Arial" panose="020B0604020202020204" pitchFamily="34" charset="0"/>
              </a:rPr>
              <a:t>If there is no balance between the two, then there is </a:t>
            </a:r>
            <a:r>
              <a:rPr lang="en-gb" sz="2000" b="1" i="0" u="none" baseline="0">
                <a:solidFill>
                  <a:schemeClr val="tx1"/>
                </a:solidFill>
                <a:latin typeface="Arial" panose="020B0604020202020204" pitchFamily="34" charset="0"/>
                <a:ea typeface="Verdana" panose="020B0604030504040204" pitchFamily="34" charset="0"/>
                <a:cs typeface="Arial" panose="020B0604020202020204" pitchFamily="34" charset="0"/>
              </a:rPr>
              <a:t>unhealthy work pressure</a:t>
            </a:r>
            <a:r>
              <a:rPr lang="en-gb" sz="2000" b="0" i="0" u="none" baseline="0">
                <a:solidFill>
                  <a:schemeClr val="tx1"/>
                </a:solidFill>
                <a:latin typeface="Arial" panose="020B0604020202020204" pitchFamily="34" charset="0"/>
                <a:ea typeface="Verdana" panose="020B0604030504040204" pitchFamily="34" charset="0"/>
                <a:cs typeface="Arial" panose="020B0604020202020204" pitchFamily="34" charset="0"/>
              </a:rPr>
              <a:t> and </a:t>
            </a:r>
            <a:r>
              <a:rPr lang="en-gb" sz="2000" b="1" i="0" u="none" baseline="0">
                <a:solidFill>
                  <a:schemeClr val="tx1"/>
                </a:solidFill>
                <a:latin typeface="Arial" panose="020B0604020202020204" pitchFamily="34" charset="0"/>
                <a:ea typeface="Verdana" panose="020B0604030504040204" pitchFamily="34" charset="0"/>
                <a:cs typeface="Arial" panose="020B0604020202020204" pitchFamily="34" charset="0"/>
              </a:rPr>
              <a:t>work stress</a:t>
            </a:r>
            <a:r>
              <a:rPr lang="en-gb" sz="2000" b="0" i="0" u="none" baseline="0">
                <a:solidFill>
                  <a:schemeClr val="tx1"/>
                </a:solidFill>
                <a:latin typeface="Arial" panose="020B0604020202020204" pitchFamily="34" charset="0"/>
                <a:ea typeface="Verdana" panose="020B0604030504040204" pitchFamily="34" charset="0"/>
                <a:cs typeface="Arial" panose="020B0604020202020204" pitchFamily="34" charset="0"/>
              </a:rPr>
              <a:t> arises.</a:t>
            </a:r>
          </a:p>
        </p:txBody>
      </p:sp>
    </p:spTree>
    <p:extLst>
      <p:ext uri="{BB962C8B-B14F-4D97-AF65-F5344CB8AC3E}">
        <p14:creationId xmlns:p14="http://schemas.microsoft.com/office/powerpoint/2010/main" val="11581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1FF5-9C8E-13EA-0D79-59C72617AB21}"/>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E8673609-2FA7-7DEE-E718-12B66961ACA4}"/>
              </a:ext>
            </a:extLst>
          </p:cNvPr>
          <p:cNvPicPr>
            <a:picLocks noChangeAspect="1"/>
          </p:cNvPicPr>
          <p:nvPr/>
        </p:nvPicPr>
        <p:blipFill>
          <a:blip r:embed="rId3"/>
          <a:srcRect l="58477" r="-1" b="51404"/>
          <a:stretch>
            <a:fillRect/>
          </a:stretch>
        </p:blipFill>
        <p:spPr>
          <a:xfrm>
            <a:off x="0" y="1444623"/>
            <a:ext cx="3227427" cy="960857"/>
          </a:xfrm>
          <a:prstGeom prst="rect">
            <a:avLst/>
          </a:prstGeom>
        </p:spPr>
      </p:pic>
      <p:sp>
        <p:nvSpPr>
          <p:cNvPr id="2" name="Titel 1">
            <a:extLst>
              <a:ext uri="{FF2B5EF4-FFF2-40B4-BE49-F238E27FC236}">
                <a16:creationId xmlns:a16="http://schemas.microsoft.com/office/drawing/2014/main" id="{3C143B22-03F3-F8D4-FF98-A1195953423D}"/>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Energy loss</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80E3EAE9-5821-7184-D52C-CE4360F73F69}"/>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8DD177D-3E8D-ED19-9A5C-7B2D896C1907}"/>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22D33281-B066-B1B4-6C6A-091688329547}"/>
              </a:ext>
            </a:extLst>
          </p:cNvPr>
          <p:cNvSpPr txBox="1">
            <a:spLocks/>
          </p:cNvSpPr>
          <p:nvPr/>
        </p:nvSpPr>
        <p:spPr>
          <a:xfrm>
            <a:off x="3052968" y="2619703"/>
            <a:ext cx="7800089"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Energy drainers are situations, behaviours and people that leave you feeling tired, drained or even exhausted:</a:t>
            </a:r>
          </a:p>
          <a:p>
            <a:pPr algn="l" rtl="0"/>
            <a:endParaRPr lang="en-gb"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high production standards and tight deadlines</a:t>
            </a: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too few employees for the amount of work</a:t>
            </a: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physically demanding work </a:t>
            </a: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complex tasks, inability to meet task requirements</a:t>
            </a: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insufficient support or resources </a:t>
            </a:r>
          </a:p>
          <a:p>
            <a:pPr marL="342900" indent="-342900" algn="l" rtl="0">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poor relationship with colleagues or manager</a:t>
            </a:r>
          </a:p>
          <a:p>
            <a:pPr marL="342000" indent="-342000" algn="l" rtl="0"/>
            <a:endParaRPr lang="en-gb"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Your personal situation and character can also be energy drainers.</a:t>
            </a:r>
          </a:p>
          <a:p>
            <a:pPr algn="l" rtl="0"/>
            <a:endParaRPr lang="en-gb" sz="15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42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83BC-7945-1923-5D6F-3813CAE515DE}"/>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8CCE6028-4A54-0D96-8266-285F933036CA}"/>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D320175F-FA01-6E85-CB6A-B9F23E05A784}"/>
              </a:ext>
            </a:extLst>
          </p:cNvPr>
          <p:cNvSpPr>
            <a:spLocks noGrp="1"/>
          </p:cNvSpPr>
          <p:nvPr>
            <p:ph type="ctrTitle"/>
          </p:nvPr>
        </p:nvSpPr>
        <p:spPr>
          <a:xfrm>
            <a:off x="843169" y="1678330"/>
            <a:ext cx="6869832" cy="649705"/>
          </a:xfrm>
        </p:spPr>
        <p:txBody>
          <a:bodyPr>
            <a:noAutofit/>
          </a:bodyPr>
          <a:lstStyle/>
          <a:p>
            <a:pPr algn="l" rtl="0"/>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rPr>
              <a:t>What are your energy drainers?</a:t>
            </a:r>
            <a:endParaRPr lang="en-gb"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F0243620-5AE8-6100-14E0-D3ADA78A7394}"/>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3B85C510-0B3B-4F12-A527-1ECC5004C272}"/>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509130C0-C614-CE8A-0E87-E98C1A4B88FC}"/>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399699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32BD6-330B-7E1F-66AF-B595C02B7483}"/>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E693866D-8BEA-67DA-78EB-AF0DE8CF5B44}"/>
              </a:ext>
            </a:extLst>
          </p:cNvPr>
          <p:cNvPicPr>
            <a:picLocks noChangeAspect="1"/>
          </p:cNvPicPr>
          <p:nvPr/>
        </p:nvPicPr>
        <p:blipFill>
          <a:blip r:embed="rId3"/>
          <a:srcRect l="58477" r="-1" b="51404"/>
          <a:stretch>
            <a:fillRect/>
          </a:stretch>
        </p:blipFill>
        <p:spPr>
          <a:xfrm>
            <a:off x="0" y="1444623"/>
            <a:ext cx="3227427" cy="960857"/>
          </a:xfrm>
          <a:prstGeom prst="rect">
            <a:avLst/>
          </a:prstGeom>
        </p:spPr>
      </p:pic>
      <p:sp>
        <p:nvSpPr>
          <p:cNvPr id="2" name="Titel 1">
            <a:extLst>
              <a:ext uri="{FF2B5EF4-FFF2-40B4-BE49-F238E27FC236}">
                <a16:creationId xmlns:a16="http://schemas.microsoft.com/office/drawing/2014/main" id="{F0E83938-6338-3AD0-42C5-A2F723EBDA6A}"/>
              </a:ext>
            </a:extLst>
          </p:cNvPr>
          <p:cNvSpPr>
            <a:spLocks noGrp="1"/>
          </p:cNvSpPr>
          <p:nvPr>
            <p:ph type="ctrTitle"/>
          </p:nvPr>
        </p:nvSpPr>
        <p:spPr>
          <a:xfrm>
            <a:off x="848139" y="1712623"/>
            <a:ext cx="4758577" cy="649705"/>
          </a:xfrm>
        </p:spPr>
        <p:txBody>
          <a:bodyPr>
            <a:normAutofit/>
          </a:bodyPr>
          <a:lstStyle/>
          <a:p>
            <a:pPr algn="l" rtl="0"/>
            <a:r>
              <a:rPr lang="en-gb"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Energy boosters</a:t>
            </a:r>
            <a:endParaRPr lang="en-gb"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13C45BD7-C1A4-FA69-23C0-7517579A7DA0}"/>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1731AA4-8854-BB0C-73B7-580BD711FB10}"/>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0A35A15C-C6E6-6AFB-AD71-4FE3897448C5}"/>
              </a:ext>
            </a:extLst>
          </p:cNvPr>
          <p:cNvSpPr txBox="1">
            <a:spLocks/>
          </p:cNvSpPr>
          <p:nvPr/>
        </p:nvSpPr>
        <p:spPr>
          <a:xfrm>
            <a:off x="3052968" y="2619703"/>
            <a:ext cx="7800089"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eaLnBrk="0" hangingPunct="0">
              <a:spcBef>
                <a:spcPct val="20000"/>
              </a:spcBef>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Energy boosters are situations, activities or habits that recharge you and give you a sense of well-being and vitality.</a:t>
            </a:r>
          </a:p>
          <a:p>
            <a:pPr marL="342900" indent="-342900" algn="l" rtl="0" eaLnBrk="0" hangingPunct="0">
              <a:spcBef>
                <a:spcPct val="20000"/>
              </a:spcBef>
              <a:buChar cha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eaLnBrk="0" hangingPunct="0">
              <a:spcBef>
                <a:spcPct val="20000"/>
              </a:spcBef>
            </a:pPr>
            <a:r>
              <a:rPr lang="en-gb" sz="2000" b="1" i="0" u="none" baseline="0">
                <a:solidFill>
                  <a:schemeClr val="tx1"/>
                </a:solidFill>
                <a:latin typeface="Arial" panose="020B0604020202020204" pitchFamily="34" charset="0"/>
                <a:ea typeface="Calibri" panose="020F0502020204030204" pitchFamily="34" charset="0"/>
                <a:cs typeface="Arial" panose="020B0604020202020204" pitchFamily="34" charset="0"/>
              </a:rPr>
              <a:t>Examples:</a:t>
            </a:r>
          </a:p>
          <a:p>
            <a:pPr marL="342900" indent="-342900" algn="l" rtl="0" eaLnBrk="0" hangingPunct="0">
              <a:spcBef>
                <a:spcPct val="20000"/>
              </a:spcBef>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support from colleagues and managers</a:t>
            </a:r>
          </a:p>
          <a:p>
            <a:pPr marL="342900" indent="-342900" algn="l" rtl="0" eaLnBrk="0" hangingPunct="0">
              <a:spcBef>
                <a:spcPct val="20000"/>
              </a:spcBef>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autonomy</a:t>
            </a:r>
          </a:p>
          <a:p>
            <a:pPr marL="342900" indent="-342900" algn="l" rtl="0" eaLnBrk="0" hangingPunct="0">
              <a:spcBef>
                <a:spcPct val="20000"/>
              </a:spcBef>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positive feedback on work</a:t>
            </a:r>
          </a:p>
          <a:p>
            <a:pPr marL="342900" indent="-342900" algn="l" rtl="0" eaLnBrk="0" hangingPunct="0">
              <a:spcBef>
                <a:spcPct val="20000"/>
              </a:spcBef>
              <a:buClr>
                <a:srgbClr val="0086CD"/>
              </a:buClr>
              <a:buFont typeface="Arial" panose="020B0604020202020204" pitchFamily="34" charset="0"/>
              <a:buChar char="•"/>
            </a:pPr>
            <a:r>
              <a:rPr lang="en-gb" sz="2000" b="0" i="0" u="none" baseline="0">
                <a:solidFill>
                  <a:schemeClr val="tx1"/>
                </a:solidFill>
                <a:latin typeface="Arial" panose="020B0604020202020204" pitchFamily="34" charset="0"/>
                <a:ea typeface="Calibri" panose="020F0502020204030204" pitchFamily="34" charset="0"/>
                <a:cs typeface="Arial" panose="020B0604020202020204" pitchFamily="34" charset="0"/>
              </a:rPr>
              <a:t>good training opportunities</a:t>
            </a:r>
          </a:p>
          <a:p>
            <a:pPr algn="l" rtl="0" eaLnBrk="0" hangingPunct="0">
              <a:spcBef>
                <a:spcPct val="20000"/>
              </a:spcBef>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970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AFAD-2235-8CCE-444E-05A6CAFF1260}"/>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F1D0588D-3309-3A43-87A5-5CFD6D0A0C86}"/>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D8D02629-9D54-91C6-96CE-B95BB303D436}"/>
              </a:ext>
            </a:extLst>
          </p:cNvPr>
          <p:cNvSpPr>
            <a:spLocks noGrp="1"/>
          </p:cNvSpPr>
          <p:nvPr>
            <p:ph type="ctrTitle"/>
          </p:nvPr>
        </p:nvSpPr>
        <p:spPr>
          <a:xfrm>
            <a:off x="843169" y="1678330"/>
            <a:ext cx="6869832" cy="649705"/>
          </a:xfrm>
        </p:spPr>
        <p:txBody>
          <a:bodyPr>
            <a:noAutofit/>
          </a:bodyPr>
          <a:lstStyle/>
          <a:p>
            <a:pPr algn="l" rtl="0"/>
            <a:r>
              <a:rPr lang="en-gb" b="1" i="0" u="none" baseline="0">
                <a:solidFill>
                  <a:schemeClr val="bg1"/>
                </a:solidFill>
                <a:latin typeface="Arial" panose="020B0604020202020204" pitchFamily="34" charset="0"/>
                <a:ea typeface="Arial" panose="020B0604020202020204" pitchFamily="34" charset="0"/>
                <a:cs typeface="Arial" panose="020B0604020202020204" pitchFamily="34" charset="0"/>
              </a:rPr>
              <a:t>What are your energy boosters?</a:t>
            </a:r>
            <a:endParaRPr lang="en-gb"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CE15A93D-11A3-6868-CBEA-3DF1488850CD}"/>
              </a:ext>
            </a:extLst>
          </p:cNvPr>
          <p:cNvSpPr>
            <a:spLocks noGrp="1"/>
          </p:cNvSpPr>
          <p:nvPr>
            <p:ph type="subTitle" idx="1"/>
          </p:nvPr>
        </p:nvSpPr>
        <p:spPr>
          <a:xfrm>
            <a:off x="848139" y="6456947"/>
            <a:ext cx="8159503" cy="288758"/>
          </a:xfrm>
        </p:spPr>
        <p:txBody>
          <a:bodyPr/>
          <a:lstStyle/>
          <a:p>
            <a:pPr algn="l" rtl="0"/>
            <a:endParaRPr lang="en-gb"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884AA37F-8397-E9C5-2D47-11302CF4162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en-gb" b="1" i="0" u="none" baseline="0">
                <a:latin typeface="Arial" panose="020B0604020202020204" pitchFamily="34" charset="0"/>
                <a:ea typeface="Arial" panose="020B0604020202020204" pitchFamily="34" charset="0"/>
                <a:cs typeface="Arial" panose="020B0604020202020204" pitchFamily="34" charset="0"/>
              </a:rPr>
              <a:t>Safe and healthy working practices  </a:t>
            </a:r>
            <a:r>
              <a:rPr lang="en-gb"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en-gb" b="1" i="0" u="none" baseline="0">
                <a:latin typeface="Arial" panose="020B0604020202020204" pitchFamily="34" charset="0"/>
                <a:ea typeface="Arial" panose="020B0604020202020204" pitchFamily="34" charset="0"/>
                <a:cs typeface="Arial" panose="020B0604020202020204" pitchFamily="34" charset="0"/>
              </a:rPr>
              <a:t>  </a:t>
            </a:r>
            <a:r>
              <a:rPr lang="en-gb" b="0" i="0" u="none" baseline="0">
                <a:latin typeface="Arial" panose="020B0604020202020204" pitchFamily="34" charset="0"/>
                <a:ea typeface="Arial" panose="020B0604020202020204" pitchFamily="34" charset="0"/>
                <a:cs typeface="Arial" panose="020B0604020202020204" pitchFamily="34" charset="0"/>
              </a:rPr>
              <a:t>Work pressure</a:t>
            </a:r>
            <a:endParaRPr lang="en-gb"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E0522680-653D-A4FC-6B91-AFB99173C0ED}"/>
              </a:ext>
            </a:extLst>
          </p:cNvPr>
          <p:cNvPicPr>
            <a:picLocks noChangeAspect="1"/>
          </p:cNvPicPr>
          <p:nvPr/>
        </p:nvPicPr>
        <p:blipFill>
          <a:blip r:embed="rId4"/>
          <a:srcRect l="1498" r="1498"/>
          <a:stretch/>
        </p:blipFill>
        <p:spPr>
          <a:xfrm>
            <a:off x="3630385" y="2639187"/>
            <a:ext cx="4931228" cy="3387487"/>
          </a:xfrm>
          <a:prstGeom prst="rect">
            <a:avLst/>
          </a:prstGeom>
        </p:spPr>
      </p:pic>
    </p:spTree>
    <p:extLst>
      <p:ext uri="{BB962C8B-B14F-4D97-AF65-F5344CB8AC3E}">
        <p14:creationId xmlns:p14="http://schemas.microsoft.com/office/powerpoint/2010/main" val="3655364266"/>
      </p:ext>
    </p:extLst>
  </p:cSld>
  <p:clrMapOvr>
    <a:masterClrMapping/>
  </p:clrMapOvr>
</p:sld>
</file>

<file path=ppt/theme/theme1.xml><?xml version="1.0" encoding="utf-8"?>
<a:theme xmlns:a="http://schemas.openxmlformats.org/drawingml/2006/main" name="Kantoorthema">
  <a:themeElements>
    <a:clrScheme name="5xbeter">
      <a:dk1>
        <a:srgbClr val="000000"/>
      </a:dk1>
      <a:lt1>
        <a:srgbClr val="FFFFFF"/>
      </a:lt1>
      <a:dk2>
        <a:srgbClr val="646464"/>
      </a:dk2>
      <a:lt2>
        <a:srgbClr val="E6E6E6"/>
      </a:lt2>
      <a:accent1>
        <a:srgbClr val="00A3DA"/>
      </a:accent1>
      <a:accent2>
        <a:srgbClr val="E10512"/>
      </a:accent2>
      <a:accent3>
        <a:srgbClr val="00A3DA"/>
      </a:accent3>
      <a:accent4>
        <a:srgbClr val="E10512"/>
      </a:accent4>
      <a:accent5>
        <a:srgbClr val="00A3D9"/>
      </a:accent5>
      <a:accent6>
        <a:srgbClr val="E10512"/>
      </a:accent6>
      <a:hlink>
        <a:srgbClr val="00A3DA"/>
      </a:hlink>
      <a:folHlink>
        <a:srgbClr val="007D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935E5029A4B049BAFB1E9ECA40A866" ma:contentTypeVersion="15" ma:contentTypeDescription="Een nieuw document maken." ma:contentTypeScope="" ma:versionID="67976d54bdf40f853a45d0002eb0e457">
  <xsd:schema xmlns:xsd="http://www.w3.org/2001/XMLSchema" xmlns:xs="http://www.w3.org/2001/XMLSchema" xmlns:p="http://schemas.microsoft.com/office/2006/metadata/properties" xmlns:ns2="12fdb8f7-ceea-45b3-9244-f9361c6821fe" xmlns:ns3="cff0c8fd-28a4-4f13-a2ff-adbaff7ad42a" targetNamespace="http://schemas.microsoft.com/office/2006/metadata/properties" ma:root="true" ma:fieldsID="2825cf342f2ef8540988a3dfcd359f78" ns2:_="" ns3:_="">
    <xsd:import namespace="12fdb8f7-ceea-45b3-9244-f9361c6821fe"/>
    <xsd:import namespace="cff0c8fd-28a4-4f13-a2ff-adbaff7ad42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db8f7-ceea-45b3-9244-f9361c6821f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97e97178-e81f-434c-919c-7bb8405792f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0c8fd-28a4-4f13-a2ff-adbaff7ad42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1c0fcab-f1df-433f-b77d-b59fcc1d03d4}" ma:internalName="TaxCatchAll" ma:showField="CatchAllData" ma:web="cff0c8fd-28a4-4f13-a2ff-adbaff7ad42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fdb8f7-ceea-45b3-9244-f9361c6821fe">
      <Terms xmlns="http://schemas.microsoft.com/office/infopath/2007/PartnerControls"/>
    </lcf76f155ced4ddcb4097134ff3c332f>
    <TaxCatchAll xmlns="cff0c8fd-28a4-4f13-a2ff-adbaff7ad42a" xsi:nil="true"/>
  </documentManagement>
</p:properties>
</file>

<file path=customXml/itemProps1.xml><?xml version="1.0" encoding="utf-8"?>
<ds:datastoreItem xmlns:ds="http://schemas.openxmlformats.org/officeDocument/2006/customXml" ds:itemID="{2178CC01-6EF7-4C51-BE31-86E357A61C3E}">
  <ds:schemaRefs>
    <ds:schemaRef ds:uri="http://schemas.microsoft.com/sharepoint/v3/contenttype/forms"/>
  </ds:schemaRefs>
</ds:datastoreItem>
</file>

<file path=customXml/itemProps2.xml><?xml version="1.0" encoding="utf-8"?>
<ds:datastoreItem xmlns:ds="http://schemas.openxmlformats.org/officeDocument/2006/customXml" ds:itemID="{8D1418E7-3ECD-44F4-9E7F-58B68DCAA8C3}"/>
</file>

<file path=customXml/itemProps3.xml><?xml version="1.0" encoding="utf-8"?>
<ds:datastoreItem xmlns:ds="http://schemas.openxmlformats.org/officeDocument/2006/customXml" ds:itemID="{ABF0E182-0C9B-466B-8A0A-48A228B2193B}">
  <ds:schemaRefs>
    <ds:schemaRef ds:uri="http://schemas.microsoft.com/office/2006/metadata/properties"/>
    <ds:schemaRef ds:uri="http://schemas.microsoft.com/office/infopath/2007/PartnerControls"/>
    <ds:schemaRef ds:uri="12fdb8f7-ceea-45b3-9244-f9361c6821fe"/>
    <ds:schemaRef ds:uri="cff0c8fd-28a4-4f13-a2ff-adbaff7ad42a"/>
    <ds:schemaRef ds:uri="aa0361cd-42d1-45f5-afcd-cf31d520fd2e"/>
    <ds:schemaRef ds:uri="72982cc6-c024-4b6f-8e11-1f4ac6243d2b"/>
  </ds:schemaRefs>
</ds:datastoreItem>
</file>

<file path=docProps/app.xml><?xml version="1.0" encoding="utf-8"?>
<Properties xmlns="http://schemas.openxmlformats.org/officeDocument/2006/extended-properties" xmlns:vt="http://schemas.openxmlformats.org/officeDocument/2006/docPropsVTypes">
  <Template/>
  <TotalTime>1191</TotalTime>
  <Words>1805</Words>
  <Application>Microsoft Office PowerPoint</Application>
  <PresentationFormat>Breedbeeld</PresentationFormat>
  <Paragraphs>211</Paragraphs>
  <Slides>16</Slides>
  <Notes>14</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16</vt:i4>
      </vt:variant>
    </vt:vector>
  </HeadingPairs>
  <TitlesOfParts>
    <vt:vector size="24" baseType="lpstr">
      <vt:lpstr>Aptos</vt:lpstr>
      <vt:lpstr>Arial</vt:lpstr>
      <vt:lpstr>Lato</vt:lpstr>
      <vt:lpstr>Times New Roman</vt:lpstr>
      <vt:lpstr>Verdana</vt:lpstr>
      <vt:lpstr>Kantoorthema</vt:lpstr>
      <vt:lpstr>Aangepast ontwerp</vt:lpstr>
      <vt:lpstr>1_Aangepast ontwerp</vt:lpstr>
      <vt:lpstr>Work Pressure  Toolbox</vt:lpstr>
      <vt:lpstr>What can we do?</vt:lpstr>
      <vt:lpstr>What do you understand by work pressure?</vt:lpstr>
      <vt:lpstr>What is work pressure?</vt:lpstr>
      <vt:lpstr>In or out of balance?</vt:lpstr>
      <vt:lpstr>Energy loss</vt:lpstr>
      <vt:lpstr>What are your energy drainers?</vt:lpstr>
      <vt:lpstr>Energy boosters</vt:lpstr>
      <vt:lpstr>What are your energy boosters?</vt:lpstr>
      <vt:lpstr>Is work pressure a bad thing?</vt:lpstr>
      <vt:lpstr>Is work pressure a bad thing?</vt:lpstr>
      <vt:lpstr>Signs that the work pressure is too high</vt:lpstr>
      <vt:lpstr>What can you do yourself?</vt:lpstr>
      <vt:lpstr>In short: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Twan Schellekens</dc:creator>
  <cp:lastModifiedBy>Kelly Boom</cp:lastModifiedBy>
  <cp:revision>159</cp:revision>
  <dcterms:created xsi:type="dcterms:W3CDTF">2024-07-18T10:20:34Z</dcterms:created>
  <dcterms:modified xsi:type="dcterms:W3CDTF">2026-03-09T11:40:41Z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0x010100CB935E5029A4B049BAFB1E9ECA40A866</vt:lpwstr>
  </property>
  <property fmtid="{D5CDD505-2E9C-101B-9397-08002B2CF9AE}" pid="3" name="MediaServiceImageTags">
    <vt:lpwstr/>
  </property>
</Properties>
</file>